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5"/>
  </p:notesMasterIdLst>
  <p:sldIdLst>
    <p:sldId id="256" r:id="rId5"/>
    <p:sldId id="258" r:id="rId6"/>
    <p:sldId id="259" r:id="rId7"/>
    <p:sldId id="260" r:id="rId8"/>
    <p:sldId id="313" r:id="rId9"/>
    <p:sldId id="370" r:id="rId10"/>
    <p:sldId id="314" r:id="rId11"/>
    <p:sldId id="262" r:id="rId12"/>
    <p:sldId id="315" r:id="rId13"/>
    <p:sldId id="264" r:id="rId14"/>
    <p:sldId id="333" r:id="rId15"/>
    <p:sldId id="332" r:id="rId16"/>
    <p:sldId id="266" r:id="rId17"/>
    <p:sldId id="267" r:id="rId18"/>
    <p:sldId id="268" r:id="rId19"/>
    <p:sldId id="272" r:id="rId20"/>
    <p:sldId id="273" r:id="rId21"/>
    <p:sldId id="274" r:id="rId22"/>
    <p:sldId id="275" r:id="rId23"/>
    <p:sldId id="277" r:id="rId24"/>
    <p:sldId id="278" r:id="rId25"/>
    <p:sldId id="279" r:id="rId26"/>
    <p:sldId id="280" r:id="rId27"/>
    <p:sldId id="281" r:id="rId28"/>
    <p:sldId id="282" r:id="rId29"/>
    <p:sldId id="283" r:id="rId30"/>
    <p:sldId id="284" r:id="rId31"/>
    <p:sldId id="285" r:id="rId32"/>
    <p:sldId id="286" r:id="rId33"/>
    <p:sldId id="301" r:id="rId34"/>
    <p:sldId id="316" r:id="rId35"/>
    <p:sldId id="367" r:id="rId36"/>
    <p:sldId id="368" r:id="rId37"/>
    <p:sldId id="343" r:id="rId38"/>
    <p:sldId id="257" r:id="rId39"/>
    <p:sldId id="317" r:id="rId40"/>
    <p:sldId id="318" r:id="rId41"/>
    <p:sldId id="319" r:id="rId42"/>
    <p:sldId id="321" r:id="rId43"/>
    <p:sldId id="320" r:id="rId44"/>
    <p:sldId id="338" r:id="rId45"/>
    <p:sldId id="322" r:id="rId46"/>
    <p:sldId id="323" r:id="rId47"/>
    <p:sldId id="339" r:id="rId48"/>
    <p:sldId id="327" r:id="rId49"/>
    <p:sldId id="334" r:id="rId50"/>
    <p:sldId id="335" r:id="rId51"/>
    <p:sldId id="336" r:id="rId52"/>
    <p:sldId id="337" r:id="rId53"/>
    <p:sldId id="328" r:id="rId54"/>
    <p:sldId id="330" r:id="rId55"/>
    <p:sldId id="329" r:id="rId56"/>
    <p:sldId id="324" r:id="rId57"/>
    <p:sldId id="325" r:id="rId58"/>
    <p:sldId id="326" r:id="rId59"/>
    <p:sldId id="341" r:id="rId60"/>
    <p:sldId id="340" r:id="rId61"/>
    <p:sldId id="371" r:id="rId62"/>
    <p:sldId id="394" r:id="rId63"/>
    <p:sldId id="393" r:id="rId64"/>
    <p:sldId id="372" r:id="rId65"/>
    <p:sldId id="373" r:id="rId66"/>
    <p:sldId id="395" r:id="rId67"/>
    <p:sldId id="396" r:id="rId68"/>
    <p:sldId id="397" r:id="rId69"/>
    <p:sldId id="398" r:id="rId70"/>
    <p:sldId id="374" r:id="rId71"/>
    <p:sldId id="331" r:id="rId72"/>
    <p:sldId id="386" r:id="rId73"/>
    <p:sldId id="387" r:id="rId74"/>
    <p:sldId id="388" r:id="rId75"/>
    <p:sldId id="389" r:id="rId76"/>
    <p:sldId id="390" r:id="rId77"/>
    <p:sldId id="391" r:id="rId78"/>
    <p:sldId id="392" r:id="rId79"/>
    <p:sldId id="405" r:id="rId80"/>
    <p:sldId id="404" r:id="rId81"/>
    <p:sldId id="375" r:id="rId82"/>
    <p:sldId id="376" r:id="rId83"/>
    <p:sldId id="399" r:id="rId84"/>
    <p:sldId id="400" r:id="rId85"/>
    <p:sldId id="401" r:id="rId86"/>
    <p:sldId id="402" r:id="rId87"/>
    <p:sldId id="403" r:id="rId88"/>
    <p:sldId id="379" r:id="rId89"/>
    <p:sldId id="380" r:id="rId90"/>
    <p:sldId id="381" r:id="rId91"/>
    <p:sldId id="342" r:id="rId92"/>
    <p:sldId id="406" r:id="rId93"/>
    <p:sldId id="369"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Oscar%20Lao\Documents\Jaume_Indian_Archaic\abcSimulations\Posterior%20model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Model</c:v>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Hoja2!$A$2:$A$9</c:f>
              <c:strCache>
                <c:ptCount val="8"/>
                <c:pt idx="0">
                  <c:v>A</c:v>
                </c:pt>
                <c:pt idx="1">
                  <c:v>B</c:v>
                </c:pt>
                <c:pt idx="2">
                  <c:v>C</c:v>
                </c:pt>
                <c:pt idx="3">
                  <c:v>D</c:v>
                </c:pt>
                <c:pt idx="4">
                  <c:v>E</c:v>
                </c:pt>
                <c:pt idx="5">
                  <c:v>F</c:v>
                </c:pt>
                <c:pt idx="6">
                  <c:v>G</c:v>
                </c:pt>
                <c:pt idx="7">
                  <c:v>H</c:v>
                </c:pt>
              </c:strCache>
            </c:strRef>
          </c:cat>
          <c:val>
            <c:numRef>
              <c:f>Hoja2!$B$2:$B$9</c:f>
              <c:numCache>
                <c:formatCode>General</c:formatCode>
                <c:ptCount val="8"/>
                <c:pt idx="0">
                  <c:v>0</c:v>
                </c:pt>
                <c:pt idx="1">
                  <c:v>0</c:v>
                </c:pt>
                <c:pt idx="2">
                  <c:v>0</c:v>
                </c:pt>
                <c:pt idx="3">
                  <c:v>4.3E-3</c:v>
                </c:pt>
                <c:pt idx="4">
                  <c:v>9.2200000000000004E-2</c:v>
                </c:pt>
                <c:pt idx="5">
                  <c:v>0.38290000000000002</c:v>
                </c:pt>
                <c:pt idx="6">
                  <c:v>5.8400000000000001E-2</c:v>
                </c:pt>
                <c:pt idx="7">
                  <c:v>0.4622</c:v>
                </c:pt>
              </c:numCache>
            </c:numRef>
          </c:val>
          <c:extLst>
            <c:ext xmlns:c16="http://schemas.microsoft.com/office/drawing/2014/chart" uri="{C3380CC4-5D6E-409C-BE32-E72D297353CC}">
              <c16:uniqueId val="{00000000-6326-4E94-B670-F588EA2AE94C}"/>
            </c:ext>
          </c:extLst>
        </c:ser>
        <c:dLbls>
          <c:showLegendKey val="0"/>
          <c:showVal val="1"/>
          <c:showCatName val="0"/>
          <c:showSerName val="0"/>
          <c:showPercent val="0"/>
          <c:showBubbleSize val="0"/>
        </c:dLbls>
        <c:gapWidth val="75"/>
        <c:axId val="211656704"/>
        <c:axId val="211659392"/>
      </c:barChart>
      <c:catAx>
        <c:axId val="211656704"/>
        <c:scaling>
          <c:orientation val="minMax"/>
        </c:scaling>
        <c:delete val="0"/>
        <c:axPos val="b"/>
        <c:numFmt formatCode="General" sourceLinked="0"/>
        <c:majorTickMark val="none"/>
        <c:minorTickMark val="none"/>
        <c:tickLblPos val="nextTo"/>
        <c:crossAx val="211659392"/>
        <c:crosses val="autoZero"/>
        <c:auto val="1"/>
        <c:lblAlgn val="ctr"/>
        <c:lblOffset val="100"/>
        <c:noMultiLvlLbl val="0"/>
      </c:catAx>
      <c:valAx>
        <c:axId val="211659392"/>
        <c:scaling>
          <c:orientation val="minMax"/>
        </c:scaling>
        <c:delete val="0"/>
        <c:axPos val="l"/>
        <c:numFmt formatCode="General" sourceLinked="1"/>
        <c:majorTickMark val="none"/>
        <c:minorTickMark val="none"/>
        <c:tickLblPos val="nextTo"/>
        <c:crossAx val="211656704"/>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774D1-4B1B-495B-8C8C-D3C161AEFCBD}" type="datetimeFigureOut">
              <a:rPr lang="en-US" smtClean="0"/>
              <a:t>7/9/2024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E306FF-916F-4073-8FF4-86B3B29A41F9}" type="slidenum">
              <a:rPr lang="en-US" smtClean="0"/>
              <a:t>‹Nº›</a:t>
            </a:fld>
            <a:endParaRPr lang="en-US"/>
          </a:p>
        </p:txBody>
      </p:sp>
    </p:spTree>
    <p:extLst>
      <p:ext uri="{BB962C8B-B14F-4D97-AF65-F5344CB8AC3E}">
        <p14:creationId xmlns:p14="http://schemas.microsoft.com/office/powerpoint/2010/main" val="4048496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1 Marcador de imagen de diapositiva"/>
          <p:cNvSpPr>
            <a:spLocks noGrp="1" noRot="1" noChangeAspect="1" noChangeArrowheads="1" noTextEdit="1"/>
          </p:cNvSpPr>
          <p:nvPr>
            <p:ph type="sldImg"/>
          </p:nvPr>
        </p:nvSpPr>
        <p:spPr>
          <a:xfrm>
            <a:off x="139700" y="768350"/>
            <a:ext cx="6819900" cy="3836988"/>
          </a:xfrm>
          <a:ln/>
        </p:spPr>
      </p:sp>
      <p:sp>
        <p:nvSpPr>
          <p:cNvPr id="65539" name="2 Marcador de notas"/>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s-ES"/>
          </a:p>
        </p:txBody>
      </p:sp>
      <p:sp>
        <p:nvSpPr>
          <p:cNvPr id="65540" name="3 Marcador de número de diapositiva"/>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rgbClr val="630021"/>
                </a:solidFill>
                <a:latin typeface="Helvetica" panose="020B0604020202020204" pitchFamily="34" charset="0"/>
                <a:cs typeface="Arial" panose="020B0604020202020204" pitchFamily="34" charset="0"/>
              </a:defRPr>
            </a:lvl1pPr>
            <a:lvl2pPr marL="742950" indent="-285750" defTabSz="990600">
              <a:defRPr sz="2400" b="1">
                <a:solidFill>
                  <a:srgbClr val="630021"/>
                </a:solidFill>
                <a:latin typeface="Helvetica" panose="020B0604020202020204" pitchFamily="34" charset="0"/>
                <a:cs typeface="Arial" panose="020B0604020202020204" pitchFamily="34" charset="0"/>
              </a:defRPr>
            </a:lvl2pPr>
            <a:lvl3pPr marL="1143000" indent="-228600" defTabSz="990600">
              <a:defRPr sz="2400" b="1">
                <a:solidFill>
                  <a:srgbClr val="630021"/>
                </a:solidFill>
                <a:latin typeface="Helvetica" panose="020B0604020202020204" pitchFamily="34" charset="0"/>
                <a:cs typeface="Arial" panose="020B0604020202020204" pitchFamily="34" charset="0"/>
              </a:defRPr>
            </a:lvl3pPr>
            <a:lvl4pPr marL="1600200" indent="-228600" defTabSz="990600">
              <a:defRPr sz="2400" b="1">
                <a:solidFill>
                  <a:srgbClr val="630021"/>
                </a:solidFill>
                <a:latin typeface="Helvetica" panose="020B0604020202020204" pitchFamily="34" charset="0"/>
                <a:cs typeface="Arial" panose="020B0604020202020204" pitchFamily="34" charset="0"/>
              </a:defRPr>
            </a:lvl4pPr>
            <a:lvl5pPr marL="2057400" indent="-228600" defTabSz="990600">
              <a:defRPr sz="2400" b="1">
                <a:solidFill>
                  <a:srgbClr val="630021"/>
                </a:solidFill>
                <a:latin typeface="Helvetica"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fld id="{A6FC53FF-5D4D-4F48-847D-85C8E3869044}" type="slidenum">
              <a:rPr lang="en-US" altLang="es-ES" sz="1300" smtClean="0"/>
              <a:pPr/>
              <a:t>83</a:t>
            </a:fld>
            <a:endParaRPr lang="en-US" altLang="es-ES" sz="1300"/>
          </a:p>
        </p:txBody>
      </p:sp>
    </p:spTree>
    <p:extLst>
      <p:ext uri="{BB962C8B-B14F-4D97-AF65-F5344CB8AC3E}">
        <p14:creationId xmlns:p14="http://schemas.microsoft.com/office/powerpoint/2010/main" val="1458891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1 Marcador de imagen de diapositiva"/>
          <p:cNvSpPr>
            <a:spLocks noGrp="1" noRot="1" noChangeAspect="1" noChangeArrowheads="1" noTextEdit="1"/>
          </p:cNvSpPr>
          <p:nvPr>
            <p:ph type="sldImg"/>
          </p:nvPr>
        </p:nvSpPr>
        <p:spPr>
          <a:xfrm>
            <a:off x="139700" y="768350"/>
            <a:ext cx="6819900" cy="3836988"/>
          </a:xfrm>
          <a:ln/>
        </p:spPr>
      </p:sp>
      <p:sp>
        <p:nvSpPr>
          <p:cNvPr id="65539" name="2 Marcador de notas"/>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s-ES"/>
          </a:p>
        </p:txBody>
      </p:sp>
      <p:sp>
        <p:nvSpPr>
          <p:cNvPr id="65540" name="3 Marcador de número de diapositiva"/>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b="1">
                <a:solidFill>
                  <a:srgbClr val="630021"/>
                </a:solidFill>
                <a:latin typeface="Helvetica" panose="020B0604020202020204" pitchFamily="34" charset="0"/>
                <a:cs typeface="Arial" panose="020B0604020202020204" pitchFamily="34" charset="0"/>
              </a:defRPr>
            </a:lvl1pPr>
            <a:lvl2pPr marL="742950" indent="-285750" defTabSz="990600">
              <a:defRPr sz="2400" b="1">
                <a:solidFill>
                  <a:srgbClr val="630021"/>
                </a:solidFill>
                <a:latin typeface="Helvetica" panose="020B0604020202020204" pitchFamily="34" charset="0"/>
                <a:cs typeface="Arial" panose="020B0604020202020204" pitchFamily="34" charset="0"/>
              </a:defRPr>
            </a:lvl2pPr>
            <a:lvl3pPr marL="1143000" indent="-228600" defTabSz="990600">
              <a:defRPr sz="2400" b="1">
                <a:solidFill>
                  <a:srgbClr val="630021"/>
                </a:solidFill>
                <a:latin typeface="Helvetica" panose="020B0604020202020204" pitchFamily="34" charset="0"/>
                <a:cs typeface="Arial" panose="020B0604020202020204" pitchFamily="34" charset="0"/>
              </a:defRPr>
            </a:lvl3pPr>
            <a:lvl4pPr marL="1600200" indent="-228600" defTabSz="990600">
              <a:defRPr sz="2400" b="1">
                <a:solidFill>
                  <a:srgbClr val="630021"/>
                </a:solidFill>
                <a:latin typeface="Helvetica" panose="020B0604020202020204" pitchFamily="34" charset="0"/>
                <a:cs typeface="Arial" panose="020B0604020202020204" pitchFamily="34" charset="0"/>
              </a:defRPr>
            </a:lvl4pPr>
            <a:lvl5pPr marL="2057400" indent="-228600" defTabSz="990600">
              <a:defRPr sz="2400" b="1">
                <a:solidFill>
                  <a:srgbClr val="630021"/>
                </a:solidFill>
                <a:latin typeface="Helvetica" panose="020B0604020202020204" pitchFamily="34" charset="0"/>
                <a:cs typeface="Arial" panose="020B0604020202020204" pitchFamily="34" charset="0"/>
              </a:defRPr>
            </a:lvl5pPr>
            <a:lvl6pPr marL="2514600" indent="-228600" defTabSz="990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defTabSz="990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defTabSz="990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defTabSz="990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fld id="{A6FC53FF-5D4D-4F48-847D-85C8E3869044}" type="slidenum">
              <a:rPr lang="en-US" altLang="es-ES" sz="1300" smtClean="0"/>
              <a:pPr/>
              <a:t>84</a:t>
            </a:fld>
            <a:endParaRPr lang="en-US" altLang="es-ES" sz="1300"/>
          </a:p>
        </p:txBody>
      </p:sp>
    </p:spTree>
    <p:extLst>
      <p:ext uri="{BB962C8B-B14F-4D97-AF65-F5344CB8AC3E}">
        <p14:creationId xmlns:p14="http://schemas.microsoft.com/office/powerpoint/2010/main" val="107643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31DBB40-3904-4FE2-A95B-E89160AC3058}"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84677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1DBB40-3904-4FE2-A95B-E89160AC3058}"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355437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1DBB40-3904-4FE2-A95B-E89160AC3058}"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2577029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31DBB40-3904-4FE2-A95B-E89160AC3058}"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2379430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1DBB40-3904-4FE2-A95B-E89160AC3058}" type="datetimeFigureOut">
              <a:rPr lang="en-US" smtClean="0"/>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834959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1DBB40-3904-4FE2-A95B-E89160AC3058}"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272232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31DBB40-3904-4FE2-A95B-E89160AC3058}" type="datetimeFigureOut">
              <a:rPr lang="en-US" smtClean="0"/>
              <a:t>7/9/2024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2481834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31DBB40-3904-4FE2-A95B-E89160AC3058}" type="datetimeFigureOut">
              <a:rPr lang="en-US" smtClean="0"/>
              <a:t>7/9/2024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64047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1DBB40-3904-4FE2-A95B-E89160AC3058}" type="datetimeFigureOut">
              <a:rPr lang="en-US" smtClean="0"/>
              <a:t>7/9/2024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759829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1DBB40-3904-4FE2-A95B-E89160AC3058}"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21681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1DBB40-3904-4FE2-A95B-E89160AC3058}" type="datetimeFigureOut">
              <a:rPr lang="en-US" smtClean="0"/>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B46236-05A3-4122-B0BF-F659C9B36552}" type="slidenum">
              <a:rPr lang="en-US" smtClean="0"/>
              <a:t>‹Nº›</a:t>
            </a:fld>
            <a:endParaRPr lang="en-US"/>
          </a:p>
        </p:txBody>
      </p:sp>
    </p:spTree>
    <p:extLst>
      <p:ext uri="{BB962C8B-B14F-4D97-AF65-F5344CB8AC3E}">
        <p14:creationId xmlns:p14="http://schemas.microsoft.com/office/powerpoint/2010/main" val="464066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DBB40-3904-4FE2-A95B-E89160AC3058}" type="datetimeFigureOut">
              <a:rPr lang="en-US" smtClean="0"/>
              <a:t>7/9/2024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46236-05A3-4122-B0BF-F659C9B36552}" type="slidenum">
              <a:rPr lang="en-US" smtClean="0"/>
              <a:t>‹Nº›</a:t>
            </a:fld>
            <a:endParaRPr lang="en-US"/>
          </a:p>
        </p:txBody>
      </p:sp>
    </p:spTree>
    <p:extLst>
      <p:ext uri="{BB962C8B-B14F-4D97-AF65-F5344CB8AC3E}">
        <p14:creationId xmlns:p14="http://schemas.microsoft.com/office/powerpoint/2010/main" val="249517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4.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2.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50.jpg"/></Relationships>
</file>

<file path=ppt/slides/_rels/slide6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png"/><Relationship Id="rId9"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chart" Target="../charts/char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3.tiff"/><Relationship Id="rId4" Type="http://schemas.openxmlformats.org/officeDocument/2006/relationships/image" Target="../media/image82.jpe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9.jpe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g"/><Relationship Id="rId4" Type="http://schemas.openxmlformats.org/officeDocument/2006/relationships/image" Target="../media/image91.jpg"/></Relationships>
</file>

<file path=ppt/slides/_rels/slide82.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2.png"/><Relationship Id="rId7" Type="http://schemas.openxmlformats.org/officeDocument/2006/relationships/image" Target="../media/image94.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g"/><Relationship Id="rId4" Type="http://schemas.openxmlformats.org/officeDocument/2006/relationships/image" Target="../media/image91.jp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2.png"/><Relationship Id="rId7" Type="http://schemas.openxmlformats.org/officeDocument/2006/relationships/image" Target="../media/image100.jp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99.jpeg"/><Relationship Id="rId5" Type="http://schemas.openxmlformats.org/officeDocument/2006/relationships/image" Target="../media/image98.jpg"/><Relationship Id="rId4" Type="http://schemas.openxmlformats.org/officeDocument/2006/relationships/image" Target="../media/image97.jpeg"/></Relationships>
</file>

<file path=ppt/slides/_rels/slide8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610.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5"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2" name="Title 1"/>
          <p:cNvSpPr>
            <a:spLocks noGrp="1"/>
          </p:cNvSpPr>
          <p:nvPr>
            <p:ph type="ctrTitle"/>
          </p:nvPr>
        </p:nvSpPr>
        <p:spPr>
          <a:xfrm>
            <a:off x="546100" y="1993899"/>
            <a:ext cx="11074400" cy="2379663"/>
          </a:xfrm>
        </p:spPr>
        <p:txBody>
          <a:bodyPr>
            <a:normAutofit fontScale="90000"/>
          </a:bodyPr>
          <a:lstStyle/>
          <a:p>
            <a:r>
              <a:rPr lang="en-US" dirty="0">
                <a:solidFill>
                  <a:schemeClr val="accent1">
                    <a:lumMod val="75000"/>
                  </a:schemeClr>
                </a:solidFill>
                <a:latin typeface="Goudy Stout" panose="0202090407030B020401" pitchFamily="18" charset="0"/>
              </a:rPr>
              <a:t>A primer on (Approximate) Bayesian (Computation)</a:t>
            </a:r>
          </a:p>
        </p:txBody>
      </p:sp>
      <p:sp>
        <p:nvSpPr>
          <p:cNvPr id="3" name="Subtitle 2"/>
          <p:cNvSpPr>
            <a:spLocks noGrp="1"/>
          </p:cNvSpPr>
          <p:nvPr>
            <p:ph type="subTitle" idx="1"/>
          </p:nvPr>
        </p:nvSpPr>
        <p:spPr>
          <a:xfrm>
            <a:off x="1511300" y="4478338"/>
            <a:ext cx="9144000" cy="1655762"/>
          </a:xfrm>
        </p:spPr>
        <p:txBody>
          <a:bodyPr/>
          <a:lstStyle/>
          <a:p>
            <a:r>
              <a:rPr lang="en-US" dirty="0">
                <a:latin typeface="Arial Black" panose="020B0A04020102020204" pitchFamily="34" charset="0"/>
              </a:rPr>
              <a:t>Oscar Lao</a:t>
            </a:r>
          </a:p>
        </p:txBody>
      </p:sp>
    </p:spTree>
    <p:extLst>
      <p:ext uri="{BB962C8B-B14F-4D97-AF65-F5344CB8AC3E}">
        <p14:creationId xmlns:p14="http://schemas.microsoft.com/office/powerpoint/2010/main" val="795767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33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4" t="14346" r="22311" b="8045"/>
          <a:stretch/>
        </p:blipFill>
        <p:spPr bwMode="auto">
          <a:xfrm>
            <a:off x="3088110" y="2481515"/>
            <a:ext cx="4829038" cy="3087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2175047" y="3261922"/>
            <a:ext cx="1522361" cy="438582"/>
          </a:xfrm>
          <a:prstGeom prst="rect">
            <a:avLst/>
          </a:prstGeom>
          <a:noFill/>
        </p:spPr>
        <p:txBody>
          <a:bodyPr wrap="square" rtlCol="0">
            <a:spAutoFit/>
          </a:bodyPr>
          <a:lstStyle/>
          <a:p>
            <a:r>
              <a:rPr lang="en-US" sz="2250" b="1" dirty="0">
                <a:solidFill>
                  <a:srgbClr val="FF0000"/>
                </a:solidFill>
              </a:rPr>
              <a:t>P(</a:t>
            </a:r>
            <a:r>
              <a:rPr lang="en-US" sz="2250" b="1" dirty="0">
                <a:solidFill>
                  <a:srgbClr val="FF0000"/>
                </a:solidFill>
                <a:latin typeface="Symbol" panose="05050102010706020507" pitchFamily="18" charset="2"/>
              </a:rPr>
              <a:t>q</a:t>
            </a:r>
            <a:r>
              <a:rPr lang="en-US" sz="2250" b="1" dirty="0">
                <a:solidFill>
                  <a:srgbClr val="FF0000"/>
                </a:solidFill>
              </a:rPr>
              <a:t>)</a:t>
            </a:r>
            <a:r>
              <a:rPr lang="en-US" sz="2250" dirty="0"/>
              <a:t>P(</a:t>
            </a:r>
            <a:r>
              <a:rPr lang="en-US" sz="2250" dirty="0" err="1"/>
              <a:t>D|</a:t>
            </a:r>
            <a:r>
              <a:rPr lang="en-US" sz="2250" dirty="0" err="1">
                <a:latin typeface="Symbol" panose="05050102010706020507" pitchFamily="18" charset="2"/>
              </a:rPr>
              <a:t>q</a:t>
            </a:r>
            <a:r>
              <a:rPr lang="en-US" sz="2250" dirty="0"/>
              <a:t>)</a:t>
            </a:r>
          </a:p>
        </p:txBody>
      </p:sp>
      <p:sp>
        <p:nvSpPr>
          <p:cNvPr id="8" name="1 Título"/>
          <p:cNvSpPr>
            <a:spLocks noGrp="1"/>
          </p:cNvSpPr>
          <p:nvPr>
            <p:ph type="title"/>
          </p:nvPr>
        </p:nvSpPr>
        <p:spPr>
          <a:xfrm>
            <a:off x="296090" y="23018"/>
            <a:ext cx="11982995" cy="1325563"/>
          </a:xfrm>
        </p:spPr>
        <p:txBody>
          <a:bodyPr>
            <a:normAutofit/>
          </a:bodyPr>
          <a:lstStyle/>
          <a:p>
            <a:pPr algn="ctr"/>
            <a:r>
              <a:rPr lang="en-US" dirty="0">
                <a:solidFill>
                  <a:schemeClr val="accent4">
                    <a:lumMod val="60000"/>
                    <a:lumOff val="40000"/>
                  </a:schemeClr>
                </a:solidFill>
                <a:latin typeface="Goudy Stout" panose="0202090407030B020401" pitchFamily="18" charset="0"/>
              </a:rPr>
              <a:t>A BAYESIAN VIEW</a:t>
            </a:r>
          </a:p>
        </p:txBody>
      </p:sp>
      <p:cxnSp>
        <p:nvCxnSpPr>
          <p:cNvPr id="9" name="Straight Arrow Connector 8"/>
          <p:cNvCxnSpPr/>
          <p:nvPr/>
        </p:nvCxnSpPr>
        <p:spPr>
          <a:xfrm flipV="1">
            <a:off x="4579645" y="2375349"/>
            <a:ext cx="2866427" cy="178707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96744" y="2098350"/>
            <a:ext cx="4210768" cy="369332"/>
          </a:xfrm>
          <a:prstGeom prst="rect">
            <a:avLst/>
          </a:prstGeom>
          <a:noFill/>
        </p:spPr>
        <p:txBody>
          <a:bodyPr wrap="none" rtlCol="0">
            <a:spAutoFit/>
          </a:bodyPr>
          <a:lstStyle/>
          <a:p>
            <a:r>
              <a:rPr lang="en-US" b="1" dirty="0">
                <a:latin typeface="Arial Black" panose="020B0A04020102020204" pitchFamily="34" charset="0"/>
              </a:rPr>
              <a:t>The area still does not add to 1!</a:t>
            </a:r>
          </a:p>
        </p:txBody>
      </p:sp>
      <p:sp>
        <p:nvSpPr>
          <p:cNvPr id="5" name="TextBox 4"/>
          <p:cNvSpPr txBox="1"/>
          <p:nvPr/>
        </p:nvSpPr>
        <p:spPr>
          <a:xfrm>
            <a:off x="46972" y="3393649"/>
            <a:ext cx="2579489" cy="369332"/>
          </a:xfrm>
          <a:prstGeom prst="rect">
            <a:avLst/>
          </a:prstGeom>
          <a:noFill/>
        </p:spPr>
        <p:txBody>
          <a:bodyPr wrap="none" rtlCol="0">
            <a:spAutoFit/>
          </a:bodyPr>
          <a:lstStyle/>
          <a:p>
            <a:r>
              <a:rPr lang="en-US" dirty="0"/>
              <a:t>“mixture of distributions”</a:t>
            </a:r>
          </a:p>
        </p:txBody>
      </p:sp>
    </p:spTree>
    <p:extLst>
      <p:ext uri="{BB962C8B-B14F-4D97-AF65-F5344CB8AC3E}">
        <p14:creationId xmlns:p14="http://schemas.microsoft.com/office/powerpoint/2010/main" val="531916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5"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33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4" t="14346" r="22311" b="8045"/>
          <a:stretch/>
        </p:blipFill>
        <p:spPr bwMode="auto">
          <a:xfrm>
            <a:off x="3088110" y="2481515"/>
            <a:ext cx="4829038" cy="3087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2158055" y="3244931"/>
            <a:ext cx="1556344" cy="438582"/>
          </a:xfrm>
          <a:prstGeom prst="rect">
            <a:avLst/>
          </a:prstGeom>
          <a:noFill/>
        </p:spPr>
        <p:txBody>
          <a:bodyPr wrap="square" rtlCol="0">
            <a:spAutoFit/>
          </a:bodyPr>
          <a:lstStyle/>
          <a:p>
            <a:r>
              <a:rPr lang="en-US" sz="2250" dirty="0"/>
              <a:t>P(</a:t>
            </a:r>
            <a:r>
              <a:rPr lang="en-US" sz="2250" dirty="0">
                <a:latin typeface="Symbol" panose="05050102010706020507" pitchFamily="18" charset="2"/>
              </a:rPr>
              <a:t>q</a:t>
            </a:r>
            <a:r>
              <a:rPr lang="en-US" sz="2250" dirty="0"/>
              <a:t>)P(</a:t>
            </a:r>
            <a:r>
              <a:rPr lang="en-US" sz="2250" dirty="0" err="1"/>
              <a:t>D|</a:t>
            </a:r>
            <a:r>
              <a:rPr lang="en-US" sz="2250" dirty="0" err="1">
                <a:latin typeface="Symbol" panose="05050102010706020507" pitchFamily="18" charset="2"/>
              </a:rPr>
              <a:t>q</a:t>
            </a:r>
            <a:r>
              <a:rPr lang="en-US" sz="2250" dirty="0"/>
              <a:t>)</a:t>
            </a:r>
          </a:p>
        </p:txBody>
      </p:sp>
      <p:cxnSp>
        <p:nvCxnSpPr>
          <p:cNvPr id="5" name="Straight Arrow Connector 4"/>
          <p:cNvCxnSpPr/>
          <p:nvPr/>
        </p:nvCxnSpPr>
        <p:spPr>
          <a:xfrm flipV="1">
            <a:off x="4661771" y="2980412"/>
            <a:ext cx="3475973" cy="8924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7901000" y="2155868"/>
                <a:ext cx="2661178" cy="645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𝐴𝑟𝑒𝑎</m:t>
                      </m:r>
                      <m:r>
                        <a:rPr lang="en-US" i="1" smtClean="0">
                          <a:latin typeface="Cambria Math" panose="02040503050406030204" pitchFamily="18" charset="0"/>
                        </a:rPr>
                        <m:t>=</m:t>
                      </m:r>
                      <m:nary>
                        <m:naryPr>
                          <m:ctrlPr>
                            <a:rPr lang="en-US" i="1">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1</m:t>
                          </m:r>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901000" y="2155868"/>
                <a:ext cx="2661178" cy="6455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3 CuadroTexto"/>
              <p:cNvSpPr txBox="1"/>
              <p:nvPr/>
            </p:nvSpPr>
            <p:spPr>
              <a:xfrm>
                <a:off x="6814261" y="3549329"/>
                <a:ext cx="3792577" cy="9433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𝑃</m:t>
                      </m:r>
                      <m:d>
                        <m:dPr>
                          <m:ctrlPr>
                            <a:rPr lang="en-US" sz="2400" i="1">
                              <a:latin typeface="Cambria Math" panose="02040503050406030204" pitchFamily="18" charset="0"/>
                            </a:rPr>
                          </m:ctrlPr>
                        </m:dPr>
                        <m:e>
                          <m:r>
                            <a:rPr lang="en-US" sz="2400" i="1">
                              <a:latin typeface="Cambria Math"/>
                              <a:ea typeface="Cambria Math"/>
                            </a:rPr>
                            <m:t>𝜃</m:t>
                          </m:r>
                        </m:e>
                        <m:e>
                          <m:r>
                            <a:rPr lang="en-US" sz="2400" i="1">
                              <a:latin typeface="Cambria Math"/>
                              <a:ea typeface="Cambria Math"/>
                            </a:rPr>
                            <m:t>𝐷</m:t>
                          </m:r>
                        </m:e>
                      </m:d>
                      <m:r>
                        <a:rPr lang="en-US" sz="2400" i="1">
                          <a:latin typeface="Cambria Math"/>
                          <a:ea typeface="Cambria Math"/>
                        </a:rPr>
                        <m:t>=</m:t>
                      </m:r>
                      <m:f>
                        <m:fPr>
                          <m:ctrlPr>
                            <a:rPr lang="en-US" sz="2400" i="1">
                              <a:latin typeface="Cambria Math" panose="02040503050406030204" pitchFamily="18" charset="0"/>
                              <a:ea typeface="Cambria Math"/>
                            </a:rPr>
                          </m:ctrlPr>
                        </m:fPr>
                        <m:num>
                          <m:r>
                            <a:rPr lang="en-US" sz="2400" i="1">
                              <a:latin typeface="Cambria Math"/>
                              <a:ea typeface="Cambria Math"/>
                            </a:rPr>
                            <m:t>𝑃</m:t>
                          </m:r>
                          <m:d>
                            <m:dPr>
                              <m:ctrlPr>
                                <a:rPr lang="en-US" sz="2400" i="1">
                                  <a:latin typeface="Cambria Math" panose="02040503050406030204" pitchFamily="18" charset="0"/>
                                  <a:ea typeface="Cambria Math"/>
                                </a:rPr>
                              </m:ctrlPr>
                            </m:dPr>
                            <m:e>
                              <m:r>
                                <a:rPr lang="en-US" sz="2400" i="1">
                                  <a:latin typeface="Cambria Math"/>
                                  <a:ea typeface="Cambria Math"/>
                                </a:rPr>
                                <m:t>𝜃</m:t>
                              </m:r>
                            </m:e>
                          </m:d>
                          <m:r>
                            <a:rPr lang="en-US" sz="2400" i="1">
                              <a:latin typeface="Cambria Math"/>
                              <a:ea typeface="Cambria Math"/>
                            </a:rPr>
                            <m:t>𝑃</m:t>
                          </m:r>
                          <m:r>
                            <a:rPr lang="en-US" sz="2400" i="1">
                              <a:latin typeface="Cambria Math"/>
                              <a:ea typeface="Cambria Math"/>
                            </a:rPr>
                            <m:t>(</m:t>
                          </m:r>
                          <m:r>
                            <a:rPr lang="en-US" sz="2400" i="1">
                              <a:latin typeface="Cambria Math"/>
                              <a:ea typeface="Cambria Math"/>
                            </a:rPr>
                            <m:t>𝐷</m:t>
                          </m:r>
                          <m:r>
                            <a:rPr lang="en-US" sz="2400" i="1">
                              <a:latin typeface="Cambria Math"/>
                              <a:ea typeface="Cambria Math"/>
                            </a:rPr>
                            <m:t>|</m:t>
                          </m:r>
                          <m:r>
                            <a:rPr lang="en-US" sz="2400" i="1">
                              <a:latin typeface="Cambria Math"/>
                              <a:ea typeface="Cambria Math"/>
                            </a:rPr>
                            <m:t>𝜃</m:t>
                          </m:r>
                          <m:r>
                            <a:rPr lang="en-US" sz="2400" i="1">
                              <a:latin typeface="Cambria Math"/>
                              <a:ea typeface="Cambria Math"/>
                            </a:rPr>
                            <m:t>)</m:t>
                          </m:r>
                        </m:num>
                        <m:den>
                          <m:nary>
                            <m:naryPr>
                              <m:limLoc m:val="undOvr"/>
                              <m:subHide m:val="on"/>
                              <m:supHide m:val="on"/>
                              <m:ctrlPr>
                                <a:rPr lang="en-US" sz="2400" i="1">
                                  <a:latin typeface="Cambria Math" panose="02040503050406030204" pitchFamily="18" charset="0"/>
                                  <a:ea typeface="Cambria Math"/>
                                </a:rPr>
                              </m:ctrlPr>
                            </m:naryPr>
                            <m:sub/>
                            <m:sup/>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r>
                                <a:rPr lang="en-US" sz="2400" i="1">
                                  <a:latin typeface="Cambria Math" panose="02040503050406030204" pitchFamily="18" charset="0"/>
                                  <a:ea typeface="Cambria Math" panose="02040503050406030204" pitchFamily="18" charset="0"/>
                                </a:rPr>
                                <m:t>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𝐷</m:t>
                                  </m:r>
                                </m:e>
                                <m:e>
                                  <m:r>
                                    <a:rPr lang="en-US" sz="2400" i="1">
                                      <a:latin typeface="Cambria Math" panose="02040503050406030204" pitchFamily="18" charset="0"/>
                                      <a:ea typeface="Cambria Math" panose="02040503050406030204" pitchFamily="18" charset="0"/>
                                    </a:rPr>
                                    <m:t>𝜃</m:t>
                                  </m:r>
                                </m:e>
                              </m:d>
                              <m:r>
                                <a:rPr lang="en-US" sz="2400" i="1">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𝜃</m:t>
                              </m:r>
                            </m:e>
                          </m:nary>
                        </m:den>
                      </m:f>
                    </m:oMath>
                  </m:oMathPara>
                </a14:m>
                <a:endParaRPr lang="en-US" sz="2400" dirty="0"/>
              </a:p>
            </p:txBody>
          </p:sp>
        </mc:Choice>
        <mc:Fallback xmlns="">
          <p:sp>
            <p:nvSpPr>
              <p:cNvPr id="4" name="3 CuadroTexto"/>
              <p:cNvSpPr txBox="1">
                <a:spLocks noRot="1" noChangeAspect="1" noMove="1" noResize="1" noEditPoints="1" noAdjustHandles="1" noChangeArrowheads="1" noChangeShapeType="1" noTextEdit="1"/>
              </p:cNvSpPr>
              <p:nvPr/>
            </p:nvSpPr>
            <p:spPr>
              <a:xfrm>
                <a:off x="6814261" y="3549329"/>
                <a:ext cx="3792577" cy="943335"/>
              </a:xfrm>
              <a:prstGeom prst="rect">
                <a:avLst/>
              </a:prstGeom>
              <a:blipFill>
                <a:blip r:embed="rId6"/>
                <a:stretch>
                  <a:fillRect/>
                </a:stretch>
              </a:blipFill>
            </p:spPr>
            <p:txBody>
              <a:bodyPr/>
              <a:lstStyle/>
              <a:p>
                <a:r>
                  <a:rPr lang="en-US">
                    <a:noFill/>
                  </a:rPr>
                  <a:t> </a:t>
                </a:r>
              </a:p>
            </p:txBody>
          </p:sp>
        </mc:Fallback>
      </mc:AlternateContent>
      <p:sp>
        <p:nvSpPr>
          <p:cNvPr id="13" name="1 Título"/>
          <p:cNvSpPr>
            <a:spLocks noGrp="1"/>
          </p:cNvSpPr>
          <p:nvPr>
            <p:ph type="title"/>
          </p:nvPr>
        </p:nvSpPr>
        <p:spPr>
          <a:xfrm>
            <a:off x="296090" y="23018"/>
            <a:ext cx="11982995" cy="1325563"/>
          </a:xfrm>
        </p:spPr>
        <p:txBody>
          <a:bodyPr>
            <a:normAutofit/>
          </a:bodyPr>
          <a:lstStyle/>
          <a:p>
            <a:pPr algn="ctr"/>
            <a:r>
              <a:rPr lang="en-US" dirty="0">
                <a:solidFill>
                  <a:schemeClr val="accent4">
                    <a:lumMod val="60000"/>
                    <a:lumOff val="40000"/>
                  </a:schemeClr>
                </a:solidFill>
                <a:latin typeface="Goudy Stout" panose="0202090407030B020401" pitchFamily="18" charset="0"/>
              </a:rPr>
              <a:t>A BAYESIAN VIEW</a:t>
            </a:r>
          </a:p>
        </p:txBody>
      </p:sp>
      <p:sp useBgFill="1">
        <p:nvSpPr>
          <p:cNvPr id="8" name="Rectangle 7"/>
          <p:cNvSpPr/>
          <p:nvPr/>
        </p:nvSpPr>
        <p:spPr>
          <a:xfrm>
            <a:off x="6881669" y="3597222"/>
            <a:ext cx="1338405" cy="8672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220075" y="3476625"/>
            <a:ext cx="2476500" cy="1152525"/>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2008455" y="1153146"/>
            <a:ext cx="5610201" cy="874598"/>
            <a:chOff x="2008455" y="1153146"/>
            <a:chExt cx="5610201" cy="874598"/>
          </a:xfrm>
        </p:grpSpPr>
        <mc:AlternateContent xmlns:mc="http://schemas.openxmlformats.org/markup-compatibility/2006" xmlns:a14="http://schemas.microsoft.com/office/drawing/2010/main">
          <mc:Choice Requires="a14">
            <p:sp>
              <p:nvSpPr>
                <p:cNvPr id="11" name="3 CuadroTexto"/>
                <p:cNvSpPr txBox="1"/>
                <p:nvPr/>
              </p:nvSpPr>
              <p:spPr>
                <a:xfrm>
                  <a:off x="4391298" y="1153146"/>
                  <a:ext cx="3227358" cy="8745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rPr>
                          <m:t>𝑃</m:t>
                        </m:r>
                        <m:d>
                          <m:dPr>
                            <m:ctrlPr>
                              <a:rPr lang="en-US" sz="2400" i="1">
                                <a:latin typeface="Cambria Math" panose="02040503050406030204" pitchFamily="18" charset="0"/>
                              </a:rPr>
                            </m:ctrlPr>
                          </m:dPr>
                          <m:e>
                            <m:r>
                              <a:rPr lang="en-US" sz="2400" b="0" i="1" smtClean="0">
                                <a:latin typeface="Cambria Math" panose="02040503050406030204" pitchFamily="18" charset="0"/>
                                <a:ea typeface="Cambria Math"/>
                              </a:rPr>
                              <m:t>𝐴</m:t>
                            </m:r>
                          </m:e>
                          <m:e>
                            <m:r>
                              <a:rPr lang="en-US" sz="2400" b="0" i="1" smtClean="0">
                                <a:latin typeface="Cambria Math" panose="02040503050406030204" pitchFamily="18" charset="0"/>
                                <a:ea typeface="Cambria Math"/>
                              </a:rPr>
                              <m:t>𝐵</m:t>
                            </m:r>
                          </m:e>
                        </m:d>
                        <m:r>
                          <a:rPr lang="en-US" sz="2400" i="1">
                            <a:latin typeface="Cambria Math"/>
                            <a:ea typeface="Cambria Math"/>
                          </a:rPr>
                          <m:t>=</m:t>
                        </m:r>
                        <m:f>
                          <m:fPr>
                            <m:ctrlPr>
                              <a:rPr lang="en-US" sz="2400" i="1">
                                <a:latin typeface="Cambria Math" panose="02040503050406030204" pitchFamily="18" charset="0"/>
                                <a:ea typeface="Cambria Math"/>
                              </a:rPr>
                            </m:ctrlPr>
                          </m:fPr>
                          <m:num>
                            <m:r>
                              <a:rPr lang="en-US" sz="2400" i="1">
                                <a:latin typeface="Cambria Math"/>
                                <a:ea typeface="Cambria Math"/>
                              </a:rPr>
                              <m:t>𝑃</m:t>
                            </m:r>
                            <m:d>
                              <m:dPr>
                                <m:ctrlPr>
                                  <a:rPr lang="en-US" sz="2400" i="1">
                                    <a:latin typeface="Cambria Math" panose="02040503050406030204" pitchFamily="18" charset="0"/>
                                    <a:ea typeface="Cambria Math"/>
                                  </a:rPr>
                                </m:ctrlPr>
                              </m:dPr>
                              <m:e>
                                <m:r>
                                  <a:rPr lang="en-US" sz="2400" b="0" i="1" smtClean="0">
                                    <a:latin typeface="Cambria Math" panose="02040503050406030204" pitchFamily="18" charset="0"/>
                                    <a:ea typeface="Cambria Math"/>
                                  </a:rPr>
                                  <m:t>𝐴</m:t>
                                </m:r>
                              </m:e>
                            </m:d>
                            <m:r>
                              <a:rPr lang="en-US" sz="2400" i="1">
                                <a:latin typeface="Cambria Math"/>
                                <a:ea typeface="Cambria Math"/>
                              </a:rPr>
                              <m:t>𝑃</m:t>
                            </m:r>
                            <m:r>
                              <a:rPr lang="en-US" sz="2400" i="1">
                                <a:latin typeface="Cambria Math"/>
                                <a:ea typeface="Cambria Math"/>
                              </a:rPr>
                              <m:t>(</m:t>
                            </m:r>
                            <m:r>
                              <a:rPr lang="en-US" sz="2400" b="0" i="1" smtClean="0">
                                <a:latin typeface="Cambria Math" panose="02040503050406030204" pitchFamily="18" charset="0"/>
                                <a:ea typeface="Cambria Math"/>
                              </a:rPr>
                              <m:t>𝐵</m:t>
                            </m:r>
                            <m:r>
                              <a:rPr lang="en-US" sz="2400" i="1">
                                <a:latin typeface="Cambria Math"/>
                                <a:ea typeface="Cambria Math"/>
                              </a:rPr>
                              <m:t>|</m:t>
                            </m:r>
                            <m:r>
                              <a:rPr lang="en-US" sz="2400" b="0" i="1" smtClean="0">
                                <a:latin typeface="Cambria Math" panose="02040503050406030204" pitchFamily="18" charset="0"/>
                                <a:ea typeface="Cambria Math"/>
                              </a:rPr>
                              <m:t>𝐴</m:t>
                            </m:r>
                            <m:r>
                              <a:rPr lang="en-US" sz="2400" i="1">
                                <a:latin typeface="Cambria Math"/>
                                <a:ea typeface="Cambria Math"/>
                              </a:rPr>
                              <m:t>)</m:t>
                            </m:r>
                          </m:num>
                          <m:den>
                            <m:r>
                              <a:rPr lang="en-US" sz="2400" b="0" i="1" smtClean="0">
                                <a:latin typeface="Cambria Math" panose="02040503050406030204" pitchFamily="18" charset="0"/>
                                <a:ea typeface="Cambria Math"/>
                              </a:rPr>
                              <m:t>𝑃</m:t>
                            </m:r>
                            <m:r>
                              <a:rPr lang="en-US" sz="2400" b="0" i="1" smtClean="0">
                                <a:latin typeface="Cambria Math" panose="02040503050406030204" pitchFamily="18" charset="0"/>
                                <a:ea typeface="Cambria Math"/>
                              </a:rPr>
                              <m:t>(</m:t>
                            </m:r>
                            <m:r>
                              <a:rPr lang="en-US" sz="2400" b="0" i="1" smtClean="0">
                                <a:latin typeface="Cambria Math" panose="02040503050406030204" pitchFamily="18" charset="0"/>
                                <a:ea typeface="Cambria Math"/>
                              </a:rPr>
                              <m:t>𝐵</m:t>
                            </m:r>
                            <m:r>
                              <a:rPr lang="en-US" sz="2400" b="0" i="1" smtClean="0">
                                <a:latin typeface="Cambria Math" panose="02040503050406030204" pitchFamily="18" charset="0"/>
                                <a:ea typeface="Cambria Math"/>
                              </a:rPr>
                              <m:t>)</m:t>
                            </m:r>
                          </m:den>
                        </m:f>
                      </m:oMath>
                    </m:oMathPara>
                  </a14:m>
                  <a:endParaRPr lang="en-US" sz="2400" dirty="0"/>
                </a:p>
              </p:txBody>
            </p:sp>
          </mc:Choice>
          <mc:Fallback xmlns="">
            <p:sp>
              <p:nvSpPr>
                <p:cNvPr id="11" name="3 CuadroTexto"/>
                <p:cNvSpPr txBox="1">
                  <a:spLocks noRot="1" noChangeAspect="1" noMove="1" noResize="1" noEditPoints="1" noAdjustHandles="1" noChangeArrowheads="1" noChangeShapeType="1" noTextEdit="1"/>
                </p:cNvSpPr>
                <p:nvPr/>
              </p:nvSpPr>
              <p:spPr>
                <a:xfrm>
                  <a:off x="4391298" y="1153146"/>
                  <a:ext cx="3227358" cy="874598"/>
                </a:xfrm>
                <a:prstGeom prst="rect">
                  <a:avLst/>
                </a:prstGeom>
                <a:blipFill>
                  <a:blip r:embed="rId7"/>
                  <a:stretch>
                    <a:fillRect/>
                  </a:stretch>
                </a:blipFill>
              </p:spPr>
              <p:txBody>
                <a:bodyPr/>
                <a:lstStyle/>
                <a:p>
                  <a:r>
                    <a:rPr lang="en-US">
                      <a:noFill/>
                    </a:rPr>
                    <a:t> </a:t>
                  </a:r>
                </a:p>
              </p:txBody>
            </p:sp>
          </mc:Fallback>
        </mc:AlternateContent>
        <p:sp>
          <p:nvSpPr>
            <p:cNvPr id="12" name="TextBox 11"/>
            <p:cNvSpPr txBox="1"/>
            <p:nvPr/>
          </p:nvSpPr>
          <p:spPr>
            <a:xfrm>
              <a:off x="2008455" y="1405779"/>
              <a:ext cx="2159309" cy="369332"/>
            </a:xfrm>
            <a:prstGeom prst="rect">
              <a:avLst/>
            </a:prstGeom>
            <a:noFill/>
          </p:spPr>
          <p:txBody>
            <a:bodyPr wrap="none" rtlCol="0">
              <a:spAutoFit/>
            </a:bodyPr>
            <a:lstStyle/>
            <a:p>
              <a:r>
                <a:rPr lang="en-US">
                  <a:latin typeface="Arial Black" panose="020B0A04020102020204" pitchFamily="34" charset="0"/>
                </a:rPr>
                <a:t>Bayes theorem!</a:t>
              </a:r>
            </a:p>
          </p:txBody>
        </p:sp>
      </p:grpSp>
    </p:spTree>
    <p:extLst>
      <p:ext uri="{BB962C8B-B14F-4D97-AF65-F5344CB8AC3E}">
        <p14:creationId xmlns:p14="http://schemas.microsoft.com/office/powerpoint/2010/main" val="164724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33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4" t="14346" r="22311" b="8045"/>
          <a:stretch/>
        </p:blipFill>
        <p:spPr bwMode="auto">
          <a:xfrm>
            <a:off x="3088110" y="2481515"/>
            <a:ext cx="4829038" cy="3087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2158055" y="3244931"/>
            <a:ext cx="1556344" cy="438582"/>
          </a:xfrm>
          <a:prstGeom prst="rect">
            <a:avLst/>
          </a:prstGeom>
          <a:noFill/>
        </p:spPr>
        <p:txBody>
          <a:bodyPr wrap="square" rtlCol="0">
            <a:spAutoFit/>
          </a:bodyPr>
          <a:lstStyle/>
          <a:p>
            <a:r>
              <a:rPr lang="en-US" sz="2250" dirty="0"/>
              <a:t>P(</a:t>
            </a:r>
            <a:r>
              <a:rPr lang="en-US" sz="2250" dirty="0">
                <a:latin typeface="Symbol" panose="05050102010706020507" pitchFamily="18" charset="2"/>
              </a:rPr>
              <a:t>q</a:t>
            </a:r>
            <a:r>
              <a:rPr lang="en-US" sz="2250" dirty="0"/>
              <a:t>)P(</a:t>
            </a:r>
            <a:r>
              <a:rPr lang="en-US" sz="2250" dirty="0" err="1"/>
              <a:t>D|</a:t>
            </a:r>
            <a:r>
              <a:rPr lang="en-US" sz="2250" dirty="0" err="1">
                <a:latin typeface="Symbol" panose="05050102010706020507" pitchFamily="18" charset="2"/>
              </a:rPr>
              <a:t>q</a:t>
            </a:r>
            <a:r>
              <a:rPr lang="en-US" sz="2250" dirty="0"/>
              <a:t>)</a:t>
            </a:r>
          </a:p>
        </p:txBody>
      </p:sp>
      <p:cxnSp>
        <p:nvCxnSpPr>
          <p:cNvPr id="5" name="Straight Arrow Connector 4"/>
          <p:cNvCxnSpPr/>
          <p:nvPr/>
        </p:nvCxnSpPr>
        <p:spPr>
          <a:xfrm flipV="1">
            <a:off x="4661771" y="2980412"/>
            <a:ext cx="3475973" cy="8924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p:cNvSpPr txBox="1"/>
              <p:nvPr/>
            </p:nvSpPr>
            <p:spPr>
              <a:xfrm>
                <a:off x="7901000" y="2155868"/>
                <a:ext cx="2661178" cy="645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𝐴𝑟𝑒𝑎</m:t>
                      </m:r>
                      <m:r>
                        <a:rPr lang="en-US" i="1" smtClean="0">
                          <a:latin typeface="Cambria Math" panose="02040503050406030204" pitchFamily="18" charset="0"/>
                        </a:rPr>
                        <m:t>=</m:t>
                      </m:r>
                      <m:nary>
                        <m:naryPr>
                          <m:ctrlPr>
                            <a:rPr lang="en-US" i="1">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1</m:t>
                          </m:r>
                        </m:sup>
                        <m:e>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𝐷</m:t>
                              </m:r>
                            </m:e>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𝜃</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901000" y="2155868"/>
                <a:ext cx="2661178" cy="6455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3 CuadroTexto"/>
              <p:cNvSpPr txBox="1"/>
              <p:nvPr/>
            </p:nvSpPr>
            <p:spPr>
              <a:xfrm>
                <a:off x="6814261" y="3549329"/>
                <a:ext cx="3792577" cy="9433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𝑃</m:t>
                      </m:r>
                      <m:d>
                        <m:dPr>
                          <m:ctrlPr>
                            <a:rPr lang="en-US" sz="2400" i="1">
                              <a:latin typeface="Cambria Math" panose="02040503050406030204" pitchFamily="18" charset="0"/>
                            </a:rPr>
                          </m:ctrlPr>
                        </m:dPr>
                        <m:e>
                          <m:r>
                            <a:rPr lang="en-US" sz="2400" i="1">
                              <a:latin typeface="Cambria Math"/>
                              <a:ea typeface="Cambria Math"/>
                            </a:rPr>
                            <m:t>𝜃</m:t>
                          </m:r>
                        </m:e>
                        <m:e>
                          <m:r>
                            <a:rPr lang="en-US" sz="2400" i="1">
                              <a:latin typeface="Cambria Math"/>
                              <a:ea typeface="Cambria Math"/>
                            </a:rPr>
                            <m:t>𝐷</m:t>
                          </m:r>
                        </m:e>
                      </m:d>
                      <m:r>
                        <a:rPr lang="en-US" sz="2400" i="1">
                          <a:latin typeface="Cambria Math"/>
                          <a:ea typeface="Cambria Math"/>
                        </a:rPr>
                        <m:t>=</m:t>
                      </m:r>
                      <m:f>
                        <m:fPr>
                          <m:ctrlPr>
                            <a:rPr lang="en-US" sz="2400" i="1">
                              <a:latin typeface="Cambria Math" panose="02040503050406030204" pitchFamily="18" charset="0"/>
                              <a:ea typeface="Cambria Math"/>
                            </a:rPr>
                          </m:ctrlPr>
                        </m:fPr>
                        <m:num>
                          <m:r>
                            <a:rPr lang="en-US" sz="2400" i="1">
                              <a:latin typeface="Cambria Math"/>
                              <a:ea typeface="Cambria Math"/>
                            </a:rPr>
                            <m:t>𝑃</m:t>
                          </m:r>
                          <m:d>
                            <m:dPr>
                              <m:ctrlPr>
                                <a:rPr lang="en-US" sz="2400" i="1">
                                  <a:latin typeface="Cambria Math" panose="02040503050406030204" pitchFamily="18" charset="0"/>
                                  <a:ea typeface="Cambria Math"/>
                                </a:rPr>
                              </m:ctrlPr>
                            </m:dPr>
                            <m:e>
                              <m:r>
                                <a:rPr lang="en-US" sz="2400" i="1">
                                  <a:latin typeface="Cambria Math"/>
                                  <a:ea typeface="Cambria Math"/>
                                </a:rPr>
                                <m:t>𝜃</m:t>
                              </m:r>
                            </m:e>
                          </m:d>
                          <m:r>
                            <a:rPr lang="en-US" sz="2400" i="1">
                              <a:latin typeface="Cambria Math"/>
                              <a:ea typeface="Cambria Math"/>
                            </a:rPr>
                            <m:t>𝑃</m:t>
                          </m:r>
                          <m:r>
                            <a:rPr lang="en-US" sz="2400" i="1">
                              <a:latin typeface="Cambria Math"/>
                              <a:ea typeface="Cambria Math"/>
                            </a:rPr>
                            <m:t>(</m:t>
                          </m:r>
                          <m:r>
                            <a:rPr lang="en-US" sz="2400" i="1">
                              <a:latin typeface="Cambria Math"/>
                              <a:ea typeface="Cambria Math"/>
                            </a:rPr>
                            <m:t>𝐷</m:t>
                          </m:r>
                          <m:r>
                            <a:rPr lang="en-US" sz="2400" i="1">
                              <a:latin typeface="Cambria Math"/>
                              <a:ea typeface="Cambria Math"/>
                            </a:rPr>
                            <m:t>|</m:t>
                          </m:r>
                          <m:r>
                            <a:rPr lang="en-US" sz="2400" i="1">
                              <a:latin typeface="Cambria Math"/>
                              <a:ea typeface="Cambria Math"/>
                            </a:rPr>
                            <m:t>𝜃</m:t>
                          </m:r>
                          <m:r>
                            <a:rPr lang="en-US" sz="2400" i="1">
                              <a:latin typeface="Cambria Math"/>
                              <a:ea typeface="Cambria Math"/>
                            </a:rPr>
                            <m:t>)</m:t>
                          </m:r>
                        </m:num>
                        <m:den>
                          <m:nary>
                            <m:naryPr>
                              <m:limLoc m:val="undOvr"/>
                              <m:subHide m:val="on"/>
                              <m:supHide m:val="on"/>
                              <m:ctrlPr>
                                <a:rPr lang="en-US" sz="2400" i="1">
                                  <a:latin typeface="Cambria Math" panose="02040503050406030204" pitchFamily="18" charset="0"/>
                                  <a:ea typeface="Cambria Math"/>
                                </a:rPr>
                              </m:ctrlPr>
                            </m:naryPr>
                            <m:sub/>
                            <m:sup/>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d>
                              <m:r>
                                <a:rPr lang="en-US" sz="2400" i="1">
                                  <a:latin typeface="Cambria Math" panose="02040503050406030204" pitchFamily="18" charset="0"/>
                                  <a:ea typeface="Cambria Math" panose="02040503050406030204" pitchFamily="18" charset="0"/>
                                </a:rPr>
                                <m:t>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𝐷</m:t>
                                  </m:r>
                                </m:e>
                                <m:e>
                                  <m:r>
                                    <a:rPr lang="en-US" sz="2400" i="1">
                                      <a:latin typeface="Cambria Math" panose="02040503050406030204" pitchFamily="18" charset="0"/>
                                      <a:ea typeface="Cambria Math" panose="02040503050406030204" pitchFamily="18" charset="0"/>
                                    </a:rPr>
                                    <m:t>𝜃</m:t>
                                  </m:r>
                                </m:e>
                              </m:d>
                              <m:r>
                                <a:rPr lang="en-US" sz="2400" i="1">
                                  <a:latin typeface="Cambria Math" panose="02040503050406030204" pitchFamily="18" charset="0"/>
                                  <a:ea typeface="Cambria Math" panose="02040503050406030204" pitchFamily="18" charset="0"/>
                                </a:rPr>
                                <m:t>𝑑</m:t>
                              </m:r>
                              <m:r>
                                <a:rPr lang="en-US" sz="2400" i="1">
                                  <a:latin typeface="Cambria Math" panose="02040503050406030204" pitchFamily="18" charset="0"/>
                                  <a:ea typeface="Cambria Math" panose="02040503050406030204" pitchFamily="18" charset="0"/>
                                </a:rPr>
                                <m:t>𝜃</m:t>
                              </m:r>
                            </m:e>
                          </m:nary>
                        </m:den>
                      </m:f>
                    </m:oMath>
                  </m:oMathPara>
                </a14:m>
                <a:endParaRPr lang="en-US" sz="2400" dirty="0"/>
              </a:p>
            </p:txBody>
          </p:sp>
        </mc:Choice>
        <mc:Fallback xmlns="">
          <p:sp>
            <p:nvSpPr>
              <p:cNvPr id="4" name="3 CuadroTexto"/>
              <p:cNvSpPr txBox="1">
                <a:spLocks noRot="1" noChangeAspect="1" noMove="1" noResize="1" noEditPoints="1" noAdjustHandles="1" noChangeArrowheads="1" noChangeShapeType="1" noTextEdit="1"/>
              </p:cNvSpPr>
              <p:nvPr/>
            </p:nvSpPr>
            <p:spPr>
              <a:xfrm>
                <a:off x="6814261" y="3549329"/>
                <a:ext cx="3792577" cy="943335"/>
              </a:xfrm>
              <a:prstGeom prst="rect">
                <a:avLst/>
              </a:prstGeom>
              <a:blipFill>
                <a:blip r:embed="rId6"/>
                <a:stretch>
                  <a:fillRect/>
                </a:stretch>
              </a:blipFill>
            </p:spPr>
            <p:txBody>
              <a:bodyPr/>
              <a:lstStyle/>
              <a:p>
                <a:r>
                  <a:rPr lang="en-US">
                    <a:noFill/>
                  </a:rPr>
                  <a:t> </a:t>
                </a:r>
              </a:p>
            </p:txBody>
          </p:sp>
        </mc:Fallback>
      </mc:AlternateContent>
      <p:sp>
        <p:nvSpPr>
          <p:cNvPr id="13" name="1 Título"/>
          <p:cNvSpPr>
            <a:spLocks noGrp="1"/>
          </p:cNvSpPr>
          <p:nvPr>
            <p:ph type="title"/>
          </p:nvPr>
        </p:nvSpPr>
        <p:spPr>
          <a:xfrm>
            <a:off x="296090" y="23018"/>
            <a:ext cx="11982995" cy="1325563"/>
          </a:xfrm>
        </p:spPr>
        <p:txBody>
          <a:bodyPr>
            <a:normAutofit/>
          </a:bodyPr>
          <a:lstStyle/>
          <a:p>
            <a:pPr algn="ctr"/>
            <a:r>
              <a:rPr lang="en-US" dirty="0">
                <a:solidFill>
                  <a:schemeClr val="accent4">
                    <a:lumMod val="60000"/>
                    <a:lumOff val="40000"/>
                  </a:schemeClr>
                </a:solidFill>
                <a:latin typeface="Goudy Stout" panose="0202090407030B020401" pitchFamily="18" charset="0"/>
              </a:rPr>
              <a:t>A BAYESIAN VIEW</a:t>
            </a:r>
          </a:p>
        </p:txBody>
      </p:sp>
      <p:grpSp>
        <p:nvGrpSpPr>
          <p:cNvPr id="9" name="Group 8"/>
          <p:cNvGrpSpPr/>
          <p:nvPr/>
        </p:nvGrpSpPr>
        <p:grpSpPr>
          <a:xfrm>
            <a:off x="2008455" y="1153146"/>
            <a:ext cx="5610201" cy="874598"/>
            <a:chOff x="2008455" y="1153146"/>
            <a:chExt cx="5610201" cy="874598"/>
          </a:xfrm>
        </p:grpSpPr>
        <mc:AlternateContent xmlns:mc="http://schemas.openxmlformats.org/markup-compatibility/2006" xmlns:a14="http://schemas.microsoft.com/office/drawing/2010/main">
          <mc:Choice Requires="a14">
            <p:sp>
              <p:nvSpPr>
                <p:cNvPr id="10" name="3 CuadroTexto"/>
                <p:cNvSpPr txBox="1"/>
                <p:nvPr/>
              </p:nvSpPr>
              <p:spPr>
                <a:xfrm>
                  <a:off x="4391298" y="1153146"/>
                  <a:ext cx="3227358" cy="8745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a:rPr>
                          <m:t>𝑃</m:t>
                        </m:r>
                        <m:d>
                          <m:dPr>
                            <m:ctrlPr>
                              <a:rPr lang="en-US" sz="2400" i="1">
                                <a:latin typeface="Cambria Math" panose="02040503050406030204" pitchFamily="18" charset="0"/>
                              </a:rPr>
                            </m:ctrlPr>
                          </m:dPr>
                          <m:e>
                            <m:r>
                              <a:rPr lang="en-US" sz="2400" b="0" i="1" smtClean="0">
                                <a:latin typeface="Cambria Math" panose="02040503050406030204" pitchFamily="18" charset="0"/>
                                <a:ea typeface="Cambria Math"/>
                              </a:rPr>
                              <m:t>𝐴</m:t>
                            </m:r>
                          </m:e>
                          <m:e>
                            <m:r>
                              <a:rPr lang="en-US" sz="2400" b="0" i="1" smtClean="0">
                                <a:latin typeface="Cambria Math" panose="02040503050406030204" pitchFamily="18" charset="0"/>
                                <a:ea typeface="Cambria Math"/>
                              </a:rPr>
                              <m:t>𝐵</m:t>
                            </m:r>
                          </m:e>
                        </m:d>
                        <m:r>
                          <a:rPr lang="en-US" sz="2400" i="1">
                            <a:latin typeface="Cambria Math"/>
                            <a:ea typeface="Cambria Math"/>
                          </a:rPr>
                          <m:t>=</m:t>
                        </m:r>
                        <m:f>
                          <m:fPr>
                            <m:ctrlPr>
                              <a:rPr lang="en-US" sz="2400" i="1">
                                <a:latin typeface="Cambria Math" panose="02040503050406030204" pitchFamily="18" charset="0"/>
                                <a:ea typeface="Cambria Math"/>
                              </a:rPr>
                            </m:ctrlPr>
                          </m:fPr>
                          <m:num>
                            <m:r>
                              <a:rPr lang="en-US" sz="2400" i="1">
                                <a:latin typeface="Cambria Math"/>
                                <a:ea typeface="Cambria Math"/>
                              </a:rPr>
                              <m:t>𝑃</m:t>
                            </m:r>
                            <m:d>
                              <m:dPr>
                                <m:ctrlPr>
                                  <a:rPr lang="en-US" sz="2400" i="1">
                                    <a:latin typeface="Cambria Math" panose="02040503050406030204" pitchFamily="18" charset="0"/>
                                    <a:ea typeface="Cambria Math"/>
                                  </a:rPr>
                                </m:ctrlPr>
                              </m:dPr>
                              <m:e>
                                <m:r>
                                  <a:rPr lang="en-US" sz="2400" b="0" i="1" smtClean="0">
                                    <a:latin typeface="Cambria Math" panose="02040503050406030204" pitchFamily="18" charset="0"/>
                                    <a:ea typeface="Cambria Math"/>
                                  </a:rPr>
                                  <m:t>𝐴</m:t>
                                </m:r>
                              </m:e>
                            </m:d>
                            <m:r>
                              <a:rPr lang="en-US" sz="2400" i="1">
                                <a:latin typeface="Cambria Math"/>
                                <a:ea typeface="Cambria Math"/>
                              </a:rPr>
                              <m:t>𝑃</m:t>
                            </m:r>
                            <m:r>
                              <a:rPr lang="en-US" sz="2400" i="1">
                                <a:latin typeface="Cambria Math"/>
                                <a:ea typeface="Cambria Math"/>
                              </a:rPr>
                              <m:t>(</m:t>
                            </m:r>
                            <m:r>
                              <a:rPr lang="en-US" sz="2400" b="0" i="1" smtClean="0">
                                <a:latin typeface="Cambria Math" panose="02040503050406030204" pitchFamily="18" charset="0"/>
                                <a:ea typeface="Cambria Math"/>
                              </a:rPr>
                              <m:t>𝐵</m:t>
                            </m:r>
                            <m:r>
                              <a:rPr lang="en-US" sz="2400" i="1">
                                <a:latin typeface="Cambria Math"/>
                                <a:ea typeface="Cambria Math"/>
                              </a:rPr>
                              <m:t>|</m:t>
                            </m:r>
                            <m:r>
                              <a:rPr lang="en-US" sz="2400" b="0" i="1" smtClean="0">
                                <a:latin typeface="Cambria Math" panose="02040503050406030204" pitchFamily="18" charset="0"/>
                                <a:ea typeface="Cambria Math"/>
                              </a:rPr>
                              <m:t>𝐴</m:t>
                            </m:r>
                            <m:r>
                              <a:rPr lang="en-US" sz="2400" i="1">
                                <a:latin typeface="Cambria Math"/>
                                <a:ea typeface="Cambria Math"/>
                              </a:rPr>
                              <m:t>)</m:t>
                            </m:r>
                          </m:num>
                          <m:den>
                            <m:r>
                              <a:rPr lang="en-US" sz="2400" b="0" i="1" smtClean="0">
                                <a:latin typeface="Cambria Math" panose="02040503050406030204" pitchFamily="18" charset="0"/>
                                <a:ea typeface="Cambria Math"/>
                              </a:rPr>
                              <m:t>𝑃</m:t>
                            </m:r>
                            <m:r>
                              <a:rPr lang="en-US" sz="2400" b="0" i="1" smtClean="0">
                                <a:latin typeface="Cambria Math" panose="02040503050406030204" pitchFamily="18" charset="0"/>
                                <a:ea typeface="Cambria Math"/>
                              </a:rPr>
                              <m:t>(</m:t>
                            </m:r>
                            <m:r>
                              <a:rPr lang="en-US" sz="2400" b="0" i="1" smtClean="0">
                                <a:latin typeface="Cambria Math" panose="02040503050406030204" pitchFamily="18" charset="0"/>
                                <a:ea typeface="Cambria Math"/>
                              </a:rPr>
                              <m:t>𝐵</m:t>
                            </m:r>
                            <m:r>
                              <a:rPr lang="en-US" sz="2400" b="0" i="1" smtClean="0">
                                <a:latin typeface="Cambria Math" panose="02040503050406030204" pitchFamily="18" charset="0"/>
                                <a:ea typeface="Cambria Math"/>
                              </a:rPr>
                              <m:t>)</m:t>
                            </m:r>
                          </m:den>
                        </m:f>
                      </m:oMath>
                    </m:oMathPara>
                  </a14:m>
                  <a:endParaRPr lang="en-US" sz="2400" dirty="0"/>
                </a:p>
              </p:txBody>
            </p:sp>
          </mc:Choice>
          <mc:Fallback xmlns="">
            <p:sp>
              <p:nvSpPr>
                <p:cNvPr id="10" name="3 CuadroTexto"/>
                <p:cNvSpPr txBox="1">
                  <a:spLocks noRot="1" noChangeAspect="1" noMove="1" noResize="1" noEditPoints="1" noAdjustHandles="1" noChangeArrowheads="1" noChangeShapeType="1" noTextEdit="1"/>
                </p:cNvSpPr>
                <p:nvPr/>
              </p:nvSpPr>
              <p:spPr>
                <a:xfrm>
                  <a:off x="4391298" y="1153146"/>
                  <a:ext cx="3227358" cy="874598"/>
                </a:xfrm>
                <a:prstGeom prst="rect">
                  <a:avLst/>
                </a:prstGeom>
                <a:blipFill>
                  <a:blip r:embed="rId7"/>
                  <a:stretch>
                    <a:fillRect/>
                  </a:stretch>
                </a:blipFill>
              </p:spPr>
              <p:txBody>
                <a:bodyPr/>
                <a:lstStyle/>
                <a:p>
                  <a:r>
                    <a:rPr lang="en-US">
                      <a:noFill/>
                    </a:rPr>
                    <a:t> </a:t>
                  </a:r>
                </a:p>
              </p:txBody>
            </p:sp>
          </mc:Fallback>
        </mc:AlternateContent>
        <p:sp>
          <p:nvSpPr>
            <p:cNvPr id="2" name="TextBox 1"/>
            <p:cNvSpPr txBox="1"/>
            <p:nvPr/>
          </p:nvSpPr>
          <p:spPr>
            <a:xfrm>
              <a:off x="2008455" y="1405779"/>
              <a:ext cx="2159309" cy="369332"/>
            </a:xfrm>
            <a:prstGeom prst="rect">
              <a:avLst/>
            </a:prstGeom>
            <a:noFill/>
          </p:spPr>
          <p:txBody>
            <a:bodyPr wrap="none" rtlCol="0">
              <a:spAutoFit/>
            </a:bodyPr>
            <a:lstStyle/>
            <a:p>
              <a:r>
                <a:rPr lang="en-US">
                  <a:latin typeface="Arial Black" panose="020B0A04020102020204" pitchFamily="34" charset="0"/>
                </a:rPr>
                <a:t>Bayes theorem!</a:t>
              </a:r>
            </a:p>
          </p:txBody>
        </p:sp>
      </p:grpSp>
    </p:spTree>
    <p:extLst>
      <p:ext uri="{BB962C8B-B14F-4D97-AF65-F5344CB8AC3E}">
        <p14:creationId xmlns:p14="http://schemas.microsoft.com/office/powerpoint/2010/main" val="3646873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8"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2" name="Title 1"/>
          <p:cNvSpPr>
            <a:spLocks noGrp="1"/>
          </p:cNvSpPr>
          <p:nvPr>
            <p:ph type="title"/>
          </p:nvPr>
        </p:nvSpPr>
        <p:spPr>
          <a:xfrm>
            <a:off x="2506199" y="1044323"/>
            <a:ext cx="7886700" cy="994172"/>
          </a:xfrm>
        </p:spPr>
        <p:txBody>
          <a:bodyPr/>
          <a:lstStyle/>
          <a:p>
            <a:r>
              <a:rPr lang="en-US" b="1" dirty="0">
                <a:solidFill>
                  <a:srgbClr val="FF0000"/>
                </a:solidFill>
              </a:rPr>
              <a:t>A formal way of expressing it…</a:t>
            </a:r>
          </a:p>
        </p:txBody>
      </p:sp>
      <mc:AlternateContent xmlns:mc="http://schemas.openxmlformats.org/markup-compatibility/2006" xmlns:a14="http://schemas.microsoft.com/office/drawing/2010/main">
        <mc:Choice Requires="a14">
          <p:sp>
            <p:nvSpPr>
              <p:cNvPr id="5" name="TextBox 4"/>
              <p:cNvSpPr txBox="1"/>
              <p:nvPr/>
            </p:nvSpPr>
            <p:spPr>
              <a:xfrm>
                <a:off x="2377613" y="2088856"/>
                <a:ext cx="5787025"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rPr>
                            <m:t>𝐷</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𝐷</m:t>
                          </m:r>
                        </m:e>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oMath>
                  </m:oMathPara>
                </a14:m>
                <a:endParaRPr lang="en-US" sz="2700" dirty="0"/>
              </a:p>
            </p:txBody>
          </p:sp>
        </mc:Choice>
        <mc:Fallback xmlns="">
          <p:sp>
            <p:nvSpPr>
              <p:cNvPr id="5" name="TextBox 4"/>
              <p:cNvSpPr txBox="1">
                <a:spLocks noRot="1" noChangeAspect="1" noMove="1" noResize="1" noEditPoints="1" noAdjustHandles="1" noChangeArrowheads="1" noChangeShapeType="1" noTextEdit="1"/>
              </p:cNvSpPr>
              <p:nvPr/>
            </p:nvSpPr>
            <p:spPr>
              <a:xfrm>
                <a:off x="2377613" y="2088856"/>
                <a:ext cx="5787025" cy="4154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454337" y="2998380"/>
                <a:ext cx="3398944"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den>
                      </m:f>
                    </m:oMath>
                  </m:oMathPara>
                </a14:m>
                <a:endParaRPr lang="en-US" sz="2700" dirty="0"/>
              </a:p>
            </p:txBody>
          </p:sp>
        </mc:Choice>
        <mc:Fallback xmlns="">
          <p:sp>
            <p:nvSpPr>
              <p:cNvPr id="6" name="TextBox 5"/>
              <p:cNvSpPr txBox="1">
                <a:spLocks noRot="1" noChangeAspect="1" noMove="1" noResize="1" noEditPoints="1" noAdjustHandles="1" noChangeArrowheads="1" noChangeShapeType="1" noTextEdit="1"/>
              </p:cNvSpPr>
              <p:nvPr/>
            </p:nvSpPr>
            <p:spPr>
              <a:xfrm>
                <a:off x="2454337" y="2998380"/>
                <a:ext cx="3398944" cy="880049"/>
              </a:xfrm>
              <a:prstGeom prst="rect">
                <a:avLst/>
              </a:prstGeom>
              <a:blipFill>
                <a:blip r:embed="rId5"/>
                <a:stretch>
                  <a:fillRect/>
                </a:stretch>
              </a:blipFill>
            </p:spPr>
            <p:txBody>
              <a:bodyPr/>
              <a:lstStyle/>
              <a:p>
                <a:r>
                  <a:rPr lang="en-US">
                    <a:noFill/>
                  </a:rPr>
                  <a:t> </a:t>
                </a:r>
              </a:p>
            </p:txBody>
          </p:sp>
        </mc:Fallback>
      </mc:AlternateContent>
      <p:grpSp>
        <p:nvGrpSpPr>
          <p:cNvPr id="23" name="22 Grupo"/>
          <p:cNvGrpSpPr/>
          <p:nvPr/>
        </p:nvGrpSpPr>
        <p:grpSpPr>
          <a:xfrm>
            <a:off x="5225726" y="3878431"/>
            <a:ext cx="4942381" cy="611244"/>
            <a:chOff x="4910203" y="4633106"/>
            <a:chExt cx="6589834" cy="814991"/>
          </a:xfrm>
        </p:grpSpPr>
        <p:cxnSp>
          <p:nvCxnSpPr>
            <p:cNvPr id="8" name="Straight Arrow Connector 7"/>
            <p:cNvCxnSpPr/>
            <p:nvPr/>
          </p:nvCxnSpPr>
          <p:spPr>
            <a:xfrm>
              <a:off x="4910203" y="4633106"/>
              <a:ext cx="832536" cy="62782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87026" y="5047988"/>
              <a:ext cx="5713011" cy="400109"/>
            </a:xfrm>
            <a:prstGeom prst="rect">
              <a:avLst/>
            </a:prstGeom>
            <a:noFill/>
          </p:spPr>
          <p:txBody>
            <a:bodyPr wrap="none" rtlCol="0">
              <a:spAutoFit/>
            </a:bodyPr>
            <a:lstStyle/>
            <a:p>
              <a:r>
                <a:rPr lang="en-US" sz="1350" b="1" dirty="0"/>
                <a:t>Normalizing constant (makes it a probability distribution)</a:t>
              </a:r>
            </a:p>
          </p:txBody>
        </p:sp>
      </p:grpSp>
      <p:grpSp>
        <p:nvGrpSpPr>
          <p:cNvPr id="22" name="21 Grupo"/>
          <p:cNvGrpSpPr/>
          <p:nvPr/>
        </p:nvGrpSpPr>
        <p:grpSpPr>
          <a:xfrm>
            <a:off x="5920916" y="2968302"/>
            <a:ext cx="4024769" cy="715581"/>
            <a:chOff x="5837129" y="3419604"/>
            <a:chExt cx="5366359" cy="954109"/>
          </a:xfrm>
        </p:grpSpPr>
        <p:cxnSp>
          <p:nvCxnSpPr>
            <p:cNvPr id="12" name="Straight Arrow Connector 11"/>
            <p:cNvCxnSpPr/>
            <p:nvPr/>
          </p:nvCxnSpPr>
          <p:spPr>
            <a:xfrm>
              <a:off x="5837129" y="3782858"/>
              <a:ext cx="1340285" cy="2505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02882" y="3419604"/>
              <a:ext cx="3800606" cy="954109"/>
            </a:xfrm>
            <a:prstGeom prst="rect">
              <a:avLst/>
            </a:prstGeom>
            <a:noFill/>
          </p:spPr>
          <p:txBody>
            <a:bodyPr wrap="square" rtlCol="0">
              <a:spAutoFit/>
            </a:bodyPr>
            <a:lstStyle/>
            <a:p>
              <a:r>
                <a:rPr lang="en-US" sz="1350" b="1" dirty="0"/>
                <a:t>“our current knowledge is a mixture of what we previously knew updated with new data”</a:t>
              </a:r>
            </a:p>
          </p:txBody>
        </p:sp>
      </p:grpSp>
      <p:grpSp>
        <p:nvGrpSpPr>
          <p:cNvPr id="21" name="20 Grupo"/>
          <p:cNvGrpSpPr/>
          <p:nvPr/>
        </p:nvGrpSpPr>
        <p:grpSpPr>
          <a:xfrm>
            <a:off x="2230444" y="2791377"/>
            <a:ext cx="1719192" cy="385171"/>
            <a:chOff x="916501" y="3183703"/>
            <a:chExt cx="2292256" cy="513561"/>
          </a:xfrm>
        </p:grpSpPr>
        <p:cxnSp>
          <p:nvCxnSpPr>
            <p:cNvPr id="14" name="Straight Arrow Connector 13"/>
            <p:cNvCxnSpPr/>
            <p:nvPr/>
          </p:nvCxnSpPr>
          <p:spPr>
            <a:xfrm flipH="1" flipV="1">
              <a:off x="2592889" y="3444658"/>
              <a:ext cx="615868" cy="25260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6501" y="3183703"/>
              <a:ext cx="1812120" cy="400109"/>
            </a:xfrm>
            <a:prstGeom prst="rect">
              <a:avLst/>
            </a:prstGeom>
            <a:noFill/>
          </p:spPr>
          <p:txBody>
            <a:bodyPr wrap="none" rtlCol="0">
              <a:spAutoFit/>
            </a:bodyPr>
            <a:lstStyle/>
            <a:p>
              <a:r>
                <a:rPr lang="en-US" sz="1350" b="1" dirty="0"/>
                <a:t>Prior knowledge</a:t>
              </a:r>
            </a:p>
          </p:txBody>
        </p:sp>
      </p:grpSp>
      <mc:AlternateContent xmlns:mc="http://schemas.openxmlformats.org/markup-compatibility/2006" xmlns:a14="http://schemas.microsoft.com/office/drawing/2010/main">
        <mc:Choice Requires="a14">
          <p:sp>
            <p:nvSpPr>
              <p:cNvPr id="17" name="TextBox 16"/>
              <p:cNvSpPr txBox="1"/>
              <p:nvPr/>
            </p:nvSpPr>
            <p:spPr>
              <a:xfrm>
                <a:off x="2454337" y="5380638"/>
                <a:ext cx="4065215" cy="957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nary>
                            <m:naryPr>
                              <m:limLoc m:val="undOvr"/>
                              <m:subHide m:val="on"/>
                              <m:supHide m:val="on"/>
                              <m:ctrlPr>
                                <a:rPr lang="en-US" sz="2700" i="1">
                                  <a:latin typeface="Cambria Math" panose="02040503050406030204" pitchFamily="18" charset="0"/>
                                  <a:ea typeface="Cambria Math" panose="02040503050406030204" pitchFamily="18" charset="0"/>
                                </a:rPr>
                              </m:ctrlPr>
                            </m:naryPr>
                            <m:sub/>
                            <m:sup/>
                            <m:e>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𝐷</m:t>
                                  </m:r>
                                </m:e>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𝑑</m:t>
                              </m:r>
                              <m:r>
                                <a:rPr lang="en-US" sz="2700" i="1">
                                  <a:latin typeface="Cambria Math" panose="02040503050406030204" pitchFamily="18" charset="0"/>
                                  <a:ea typeface="Cambria Math" panose="02040503050406030204" pitchFamily="18" charset="0"/>
                                </a:rPr>
                                <m:t>𝜃</m:t>
                              </m:r>
                            </m:e>
                          </m:nary>
                        </m:den>
                      </m:f>
                    </m:oMath>
                  </m:oMathPara>
                </a14:m>
                <a:endParaRPr lang="en-US" sz="2700" dirty="0"/>
              </a:p>
            </p:txBody>
          </p:sp>
        </mc:Choice>
        <mc:Fallback xmlns="">
          <p:sp>
            <p:nvSpPr>
              <p:cNvPr id="17" name="TextBox 16"/>
              <p:cNvSpPr txBox="1">
                <a:spLocks noRot="1" noChangeAspect="1" noMove="1" noResize="1" noEditPoints="1" noAdjustHandles="1" noChangeArrowheads="1" noChangeShapeType="1" noTextEdit="1"/>
              </p:cNvSpPr>
              <p:nvPr/>
            </p:nvSpPr>
            <p:spPr>
              <a:xfrm>
                <a:off x="2454337" y="5380638"/>
                <a:ext cx="4065215" cy="95750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836425" y="4387005"/>
                <a:ext cx="5787025" cy="10898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nary>
                        <m:naryPr>
                          <m:limLoc m:val="undOvr"/>
                          <m:subHide m:val="on"/>
                          <m:supHide m:val="on"/>
                          <m:ctrlPr>
                            <a:rPr lang="en-US" sz="2700" i="1">
                              <a:latin typeface="Cambria Math" panose="02040503050406030204" pitchFamily="18" charset="0"/>
                              <a:ea typeface="Cambria Math" panose="02040503050406030204" pitchFamily="18" charset="0"/>
                            </a:rPr>
                          </m:ctrlPr>
                        </m:naryPr>
                        <m:sub/>
                        <m:sup/>
                        <m:e>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𝐷</m:t>
                              </m:r>
                            </m:e>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𝑑</m:t>
                          </m:r>
                          <m:r>
                            <a:rPr lang="en-US" sz="2700" i="1">
                              <a:latin typeface="Cambria Math" panose="02040503050406030204" pitchFamily="18" charset="0"/>
                              <a:ea typeface="Cambria Math" panose="02040503050406030204" pitchFamily="18" charset="0"/>
                            </a:rPr>
                            <m:t>𝜃</m:t>
                          </m:r>
                        </m:e>
                      </m:nary>
                    </m:oMath>
                  </m:oMathPara>
                </a14:m>
                <a:endParaRPr lang="en-US" sz="27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836425" y="4387005"/>
                <a:ext cx="5787025" cy="1089850"/>
              </a:xfrm>
              <a:prstGeom prst="rect">
                <a:avLst/>
              </a:prstGeom>
              <a:blipFill>
                <a:blip r:embed="rId7"/>
                <a:stretch>
                  <a:fillRect/>
                </a:stretch>
              </a:blipFill>
            </p:spPr>
            <p:txBody>
              <a:bodyPr/>
              <a:lstStyle/>
              <a:p>
                <a:r>
                  <a:rPr lang="en-US">
                    <a:noFill/>
                  </a:rPr>
                  <a:t> </a:t>
                </a:r>
              </a:p>
            </p:txBody>
          </p:sp>
        </mc:Fallback>
      </mc:AlternateContent>
      <p:grpSp>
        <p:nvGrpSpPr>
          <p:cNvPr id="4" name="Group 3"/>
          <p:cNvGrpSpPr/>
          <p:nvPr/>
        </p:nvGrpSpPr>
        <p:grpSpPr>
          <a:xfrm>
            <a:off x="2062711" y="3877968"/>
            <a:ext cx="2115742" cy="611709"/>
            <a:chOff x="2062711" y="3877968"/>
            <a:chExt cx="2115742" cy="611709"/>
          </a:xfrm>
        </p:grpSpPr>
        <p:grpSp>
          <p:nvGrpSpPr>
            <p:cNvPr id="24" name="23 Grupo"/>
            <p:cNvGrpSpPr/>
            <p:nvPr/>
          </p:nvGrpSpPr>
          <p:grpSpPr>
            <a:xfrm>
              <a:off x="2062711" y="3877968"/>
              <a:ext cx="1900713" cy="611709"/>
              <a:chOff x="692856" y="4632488"/>
              <a:chExt cx="2534284" cy="815612"/>
            </a:xfrm>
          </p:grpSpPr>
          <p:cxnSp>
            <p:nvCxnSpPr>
              <p:cNvPr id="15" name="Straight Arrow Connector 13"/>
              <p:cNvCxnSpPr/>
              <p:nvPr/>
            </p:nvCxnSpPr>
            <p:spPr>
              <a:xfrm flipH="1">
                <a:off x="1343940" y="4632488"/>
                <a:ext cx="447287" cy="4155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5"/>
              <p:cNvSpPr txBox="1"/>
              <p:nvPr/>
            </p:nvSpPr>
            <p:spPr>
              <a:xfrm>
                <a:off x="692856" y="5047990"/>
                <a:ext cx="2534284" cy="400110"/>
              </a:xfrm>
              <a:prstGeom prst="rect">
                <a:avLst/>
              </a:prstGeom>
              <a:noFill/>
            </p:spPr>
            <p:txBody>
              <a:bodyPr wrap="none" rtlCol="0">
                <a:spAutoFit/>
              </a:bodyPr>
              <a:lstStyle/>
              <a:p>
                <a:r>
                  <a:rPr lang="en-US" sz="1350" b="1" dirty="0"/>
                  <a:t>Posterior distribution of</a:t>
                </a:r>
              </a:p>
            </p:txBody>
          </p:sp>
        </p:grpSp>
        <mc:AlternateContent xmlns:mc="http://schemas.openxmlformats.org/markup-compatibility/2006" xmlns:a14="http://schemas.microsoft.com/office/drawing/2010/main">
          <mc:Choice Requires="a14">
            <p:sp>
              <p:nvSpPr>
                <p:cNvPr id="7" name="6 Rectángulo"/>
                <p:cNvSpPr/>
                <p:nvPr/>
              </p:nvSpPr>
              <p:spPr>
                <a:xfrm>
                  <a:off x="3852466" y="4189590"/>
                  <a:ext cx="325987"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𝜃</m:t>
                        </m:r>
                      </m:oMath>
                    </m:oMathPara>
                  </a14:m>
                  <a:endParaRPr lang="en-US" sz="1350" dirty="0"/>
                </a:p>
              </p:txBody>
            </p:sp>
          </mc:Choice>
          <mc:Fallback xmlns="">
            <p:sp>
              <p:nvSpPr>
                <p:cNvPr id="7" name="6 Rectángulo"/>
                <p:cNvSpPr>
                  <a:spLocks noRot="1" noChangeAspect="1" noMove="1" noResize="1" noEditPoints="1" noAdjustHandles="1" noChangeArrowheads="1" noChangeShapeType="1" noTextEdit="1"/>
                </p:cNvSpPr>
                <p:nvPr/>
              </p:nvSpPr>
              <p:spPr>
                <a:xfrm>
                  <a:off x="3852466" y="4189590"/>
                  <a:ext cx="325987" cy="300082"/>
                </a:xfrm>
                <a:prstGeom prst="rect">
                  <a:avLst/>
                </a:prstGeom>
                <a:blipFill>
                  <a:blip r:embed="rId8"/>
                  <a:stretch>
                    <a:fillRect/>
                  </a:stretch>
                </a:blipFill>
              </p:spPr>
              <p:txBody>
                <a:bodyPr/>
                <a:lstStyle/>
                <a:p>
                  <a:r>
                    <a:rPr lang="en-US">
                      <a:noFill/>
                    </a:rPr>
                    <a:t> </a:t>
                  </a:r>
                </a:p>
              </p:txBody>
            </p:sp>
          </mc:Fallback>
        </mc:AlternateContent>
      </p:grpSp>
      <p:grpSp>
        <p:nvGrpSpPr>
          <p:cNvPr id="25" name="24 Grupo"/>
          <p:cNvGrpSpPr/>
          <p:nvPr/>
        </p:nvGrpSpPr>
        <p:grpSpPr>
          <a:xfrm>
            <a:off x="6549306" y="5968938"/>
            <a:ext cx="3259097" cy="300082"/>
            <a:chOff x="6664546" y="6325505"/>
            <a:chExt cx="4345463" cy="400108"/>
          </a:xfrm>
        </p:grpSpPr>
        <p:cxnSp>
          <p:nvCxnSpPr>
            <p:cNvPr id="20" name="Straight Arrow Connector 13"/>
            <p:cNvCxnSpPr/>
            <p:nvPr/>
          </p:nvCxnSpPr>
          <p:spPr>
            <a:xfrm>
              <a:off x="6664546" y="6527424"/>
              <a:ext cx="957195"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10 CuadroTexto"/>
            <p:cNvSpPr txBox="1"/>
            <p:nvPr/>
          </p:nvSpPr>
          <p:spPr>
            <a:xfrm>
              <a:off x="7753049" y="6325505"/>
              <a:ext cx="3256960" cy="400108"/>
            </a:xfrm>
            <a:prstGeom prst="rect">
              <a:avLst/>
            </a:prstGeom>
            <a:noFill/>
          </p:spPr>
          <p:txBody>
            <a:bodyPr wrap="none" rtlCol="0">
              <a:spAutoFit/>
            </a:bodyPr>
            <a:lstStyle/>
            <a:p>
              <a:r>
                <a:rPr lang="en-US" sz="1350" dirty="0"/>
                <a:t>“integrating over the </a:t>
              </a:r>
              <a:r>
                <a:rPr lang="en-US" sz="1350" dirty="0" err="1"/>
                <a:t>marginals</a:t>
              </a:r>
              <a:r>
                <a:rPr lang="en-US" sz="1350" dirty="0"/>
                <a:t>”</a:t>
              </a:r>
            </a:p>
          </p:txBody>
        </p:sp>
      </p:grpSp>
      <p:sp>
        <p:nvSpPr>
          <p:cNvPr id="27"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A BAYESIAN VIEW</a:t>
            </a:r>
          </a:p>
        </p:txBody>
      </p:sp>
    </p:spTree>
    <p:extLst>
      <p:ext uri="{BB962C8B-B14F-4D97-AF65-F5344CB8AC3E}">
        <p14:creationId xmlns:p14="http://schemas.microsoft.com/office/powerpoint/2010/main" val="2595350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8"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945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347" t="26400" r="37794" b="14465"/>
          <a:stretch/>
        </p:blipFill>
        <p:spPr bwMode="auto">
          <a:xfrm>
            <a:off x="3657601" y="2209800"/>
            <a:ext cx="4248150" cy="3545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2152650" y="868048"/>
            <a:ext cx="7886700" cy="994172"/>
          </a:xfrm>
        </p:spPr>
        <p:txBody>
          <a:bodyPr/>
          <a:lstStyle/>
          <a:p>
            <a:r>
              <a:rPr lang="en-US" dirty="0"/>
              <a:t>Some extra definitions</a:t>
            </a:r>
          </a:p>
        </p:txBody>
      </p:sp>
      <p:sp>
        <p:nvSpPr>
          <p:cNvPr id="5"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A BAYESIAN VIEW</a:t>
            </a:r>
          </a:p>
        </p:txBody>
      </p:sp>
      <mc:AlternateContent xmlns:mc="http://schemas.openxmlformats.org/markup-compatibility/2006" xmlns:a14="http://schemas.microsoft.com/office/drawing/2010/main">
        <mc:Choice Requires="a14">
          <p:sp>
            <p:nvSpPr>
              <p:cNvPr id="3" name="TextBox 2"/>
              <p:cNvSpPr txBox="1"/>
              <p:nvPr/>
            </p:nvSpPr>
            <p:spPr>
              <a:xfrm>
                <a:off x="7386637" y="2055111"/>
                <a:ext cx="1029962" cy="277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𝐴</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𝑐</m:t>
                          </m:r>
                        </m:sup>
                      </m:sSup>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386637" y="2055111"/>
                <a:ext cx="1029962" cy="277705"/>
              </a:xfrm>
              <a:prstGeom prst="rect">
                <a:avLst/>
              </a:prstGeom>
              <a:blipFill>
                <a:blip r:embed="rId5"/>
                <a:stretch>
                  <a:fillRect l="-5325" t="-2174" r="-8284" b="-34783"/>
                </a:stretch>
              </a:blipFill>
            </p:spPr>
            <p:txBody>
              <a:bodyPr/>
              <a:lstStyle/>
              <a:p>
                <a:r>
                  <a:rPr lang="en-US">
                    <a:noFill/>
                  </a:rPr>
                  <a:t> </a:t>
                </a:r>
              </a:p>
            </p:txBody>
          </p:sp>
        </mc:Fallback>
      </mc:AlternateContent>
    </p:spTree>
    <p:extLst>
      <p:ext uri="{BB962C8B-B14F-4D97-AF65-F5344CB8AC3E}">
        <p14:creationId xmlns:p14="http://schemas.microsoft.com/office/powerpoint/2010/main" val="728584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mc:AlternateContent xmlns:mc="http://schemas.openxmlformats.org/markup-compatibility/2006" xmlns:a14="http://schemas.microsoft.com/office/drawing/2010/main">
        <mc:Choice Requires="a14">
          <p:sp>
            <p:nvSpPr>
              <p:cNvPr id="12" name="TextBox 11"/>
              <p:cNvSpPr txBox="1"/>
              <p:nvPr/>
            </p:nvSpPr>
            <p:spPr>
              <a:xfrm>
                <a:off x="2663755" y="1820745"/>
                <a:ext cx="6309676" cy="957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den>
                      </m:f>
                      <m:r>
                        <a:rPr lang="en-US" sz="2700" i="1">
                          <a:latin typeface="Cambria Math"/>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nary>
                            <m:naryPr>
                              <m:limLoc m:val="undOvr"/>
                              <m:subHide m:val="on"/>
                              <m:supHide m:val="on"/>
                              <m:ctrlPr>
                                <a:rPr lang="en-US" sz="2700" i="1">
                                  <a:latin typeface="Cambria Math" panose="02040503050406030204" pitchFamily="18" charset="0"/>
                                  <a:ea typeface="Cambria Math" panose="02040503050406030204" pitchFamily="18" charset="0"/>
                                </a:rPr>
                              </m:ctrlPr>
                            </m:naryPr>
                            <m:sub/>
                            <m:sup/>
                            <m:e>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𝑑</m:t>
                              </m:r>
                              <m:r>
                                <a:rPr lang="en-US" sz="2700" i="1">
                                  <a:latin typeface="Cambria Math"/>
                                  <a:ea typeface="Cambria Math"/>
                                </a:rPr>
                                <m:t>𝜃</m:t>
                              </m:r>
                            </m:e>
                          </m:nary>
                        </m:den>
                      </m:f>
                    </m:oMath>
                  </m:oMathPara>
                </a14:m>
                <a:endParaRPr lang="en-US" sz="27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663755" y="1820745"/>
                <a:ext cx="6309676" cy="957506"/>
              </a:xfrm>
              <a:prstGeom prst="rect">
                <a:avLst/>
              </a:prstGeom>
              <a:blipFill>
                <a:blip r:embed="rId4"/>
                <a:stretch>
                  <a:fillRect/>
                </a:stretch>
              </a:blipFill>
            </p:spPr>
            <p:txBody>
              <a:bodyPr/>
              <a:lstStyle/>
              <a:p>
                <a:r>
                  <a:rPr lang="en-US">
                    <a:noFill/>
                  </a:rPr>
                  <a:t> </a:t>
                </a:r>
              </a:p>
            </p:txBody>
          </p:sp>
        </mc:Fallback>
      </mc:AlternateContent>
      <p:sp>
        <p:nvSpPr>
          <p:cNvPr id="4" name="AutoShape 2" descr="\frac{x^{\alpha-1}(1-x)^{\beta-1}} {\Beta(\alpha,\beta)}\!"/>
          <p:cNvSpPr>
            <a:spLocks noChangeAspect="1" noChangeArrowheads="1"/>
          </p:cNvSpPr>
          <p:nvPr/>
        </p:nvSpPr>
        <p:spPr bwMode="auto">
          <a:xfrm>
            <a:off x="1640681" y="7489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mc:AlternateContent xmlns:mc="http://schemas.openxmlformats.org/markup-compatibility/2006" xmlns:a14="http://schemas.microsoft.com/office/drawing/2010/main">
        <mc:Choice Requires="a14">
          <p:sp>
            <p:nvSpPr>
              <p:cNvPr id="6" name="5 CuadroTexto"/>
              <p:cNvSpPr txBox="1"/>
              <p:nvPr/>
            </p:nvSpPr>
            <p:spPr>
              <a:xfrm>
                <a:off x="4642454" y="3154026"/>
                <a:ext cx="2890791" cy="11821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2700" b="1" i="1">
                              <a:solidFill>
                                <a:srgbClr val="FF0000"/>
                              </a:solidFill>
                              <a:latin typeface="Cambria Math" panose="02040503050406030204" pitchFamily="18" charset="0"/>
                            </a:rPr>
                          </m:ctrlPr>
                        </m:naryPr>
                        <m:sub/>
                        <m:sup/>
                        <m:e>
                          <m:r>
                            <a:rPr lang="en-US" sz="2700" b="1" i="1">
                              <a:solidFill>
                                <a:srgbClr val="FF0000"/>
                              </a:solidFill>
                              <a:latin typeface="Cambria Math" panose="02040503050406030204" pitchFamily="18" charset="0"/>
                              <a:ea typeface="Cambria Math" panose="02040503050406030204" pitchFamily="18" charset="0"/>
                            </a:rPr>
                            <m:t>𝑷</m:t>
                          </m:r>
                          <m:d>
                            <m:dPr>
                              <m:ctrlPr>
                                <a:rPr lang="en-US" sz="2700" b="1" i="1">
                                  <a:solidFill>
                                    <a:srgbClr val="FF0000"/>
                                  </a:solidFill>
                                  <a:latin typeface="Cambria Math" panose="02040503050406030204" pitchFamily="18" charset="0"/>
                                  <a:ea typeface="Cambria Math" panose="02040503050406030204" pitchFamily="18" charset="0"/>
                                </a:rPr>
                              </m:ctrlPr>
                            </m:dPr>
                            <m:e>
                              <m:r>
                                <a:rPr lang="en-US" sz="2700" b="1" i="1">
                                  <a:solidFill>
                                    <a:srgbClr val="FF0000"/>
                                  </a:solidFill>
                                  <a:latin typeface="Cambria Math" panose="02040503050406030204" pitchFamily="18" charset="0"/>
                                  <a:ea typeface="Cambria Math" panose="02040503050406030204" pitchFamily="18" charset="0"/>
                                </a:rPr>
                                <m:t>𝜽</m:t>
                              </m:r>
                            </m:e>
                          </m:d>
                          <m:r>
                            <a:rPr lang="en-US" sz="2700" b="1" i="1">
                              <a:solidFill>
                                <a:srgbClr val="FF0000"/>
                              </a:solidFill>
                              <a:latin typeface="Cambria Math" panose="02040503050406030204" pitchFamily="18" charset="0"/>
                              <a:ea typeface="Cambria Math" panose="02040503050406030204" pitchFamily="18" charset="0"/>
                            </a:rPr>
                            <m:t>𝑷</m:t>
                          </m:r>
                          <m:d>
                            <m:dPr>
                              <m:ctrlPr>
                                <a:rPr lang="en-US" sz="2700" b="1" i="1">
                                  <a:solidFill>
                                    <a:srgbClr val="FF0000"/>
                                  </a:solidFill>
                                  <a:latin typeface="Cambria Math" panose="02040503050406030204" pitchFamily="18" charset="0"/>
                                  <a:ea typeface="Cambria Math" panose="02040503050406030204" pitchFamily="18" charset="0"/>
                                </a:rPr>
                              </m:ctrlPr>
                            </m:dPr>
                            <m:e>
                              <m:r>
                                <a:rPr lang="en-US" sz="2700" b="1" i="1">
                                  <a:solidFill>
                                    <a:srgbClr val="FF0000"/>
                                  </a:solidFill>
                                  <a:latin typeface="Cambria Math" panose="02040503050406030204" pitchFamily="18" charset="0"/>
                                  <a:ea typeface="Cambria Math" panose="02040503050406030204" pitchFamily="18" charset="0"/>
                                </a:rPr>
                                <m:t>𝑫</m:t>
                              </m:r>
                            </m:e>
                            <m:e>
                              <m:r>
                                <a:rPr lang="en-US" sz="2700" b="1" i="1">
                                  <a:solidFill>
                                    <a:srgbClr val="FF0000"/>
                                  </a:solidFill>
                                  <a:latin typeface="Cambria Math" panose="02040503050406030204" pitchFamily="18" charset="0"/>
                                  <a:ea typeface="Cambria Math" panose="02040503050406030204" pitchFamily="18" charset="0"/>
                                </a:rPr>
                                <m:t>𝜽</m:t>
                              </m:r>
                            </m:e>
                          </m:d>
                          <m:r>
                            <a:rPr lang="en-US" sz="2700" b="1" i="1">
                              <a:solidFill>
                                <a:srgbClr val="FF0000"/>
                              </a:solidFill>
                              <a:latin typeface="Cambria Math"/>
                              <a:ea typeface="Cambria Math" panose="02040503050406030204" pitchFamily="18" charset="0"/>
                            </a:rPr>
                            <m:t>𝒅</m:t>
                          </m:r>
                          <m:r>
                            <a:rPr lang="en-US" sz="2700" b="1" i="1">
                              <a:solidFill>
                                <a:srgbClr val="FF0000"/>
                              </a:solidFill>
                              <a:latin typeface="Cambria Math"/>
                              <a:ea typeface="Cambria Math"/>
                            </a:rPr>
                            <m:t>𝜽</m:t>
                          </m:r>
                        </m:e>
                      </m:nary>
                    </m:oMath>
                  </m:oMathPara>
                </a14:m>
                <a:endParaRPr lang="en-US" sz="2700" b="1" dirty="0">
                  <a:solidFill>
                    <a:srgbClr val="FF0000"/>
                  </a:solidFill>
                </a:endParaRPr>
              </a:p>
            </p:txBody>
          </p:sp>
        </mc:Choice>
        <mc:Fallback xmlns="">
          <p:sp>
            <p:nvSpPr>
              <p:cNvPr id="6" name="5 CuadroTexto"/>
              <p:cNvSpPr txBox="1">
                <a:spLocks noRot="1" noChangeAspect="1" noMove="1" noResize="1" noEditPoints="1" noAdjustHandles="1" noChangeArrowheads="1" noChangeShapeType="1" noTextEdit="1"/>
              </p:cNvSpPr>
              <p:nvPr/>
            </p:nvSpPr>
            <p:spPr>
              <a:xfrm>
                <a:off x="4642454" y="3154026"/>
                <a:ext cx="2890791" cy="1182183"/>
              </a:xfrm>
              <a:prstGeom prst="rect">
                <a:avLst/>
              </a:prstGeom>
              <a:blipFill>
                <a:blip r:embed="rId5"/>
                <a:stretch>
                  <a:fillRect/>
                </a:stretch>
              </a:blipFill>
            </p:spPr>
            <p:txBody>
              <a:bodyPr/>
              <a:lstStyle/>
              <a:p>
                <a:r>
                  <a:rPr lang="en-US">
                    <a:noFill/>
                  </a:rPr>
                  <a:t> </a:t>
                </a:r>
              </a:p>
            </p:txBody>
          </p:sp>
        </mc:Fallback>
      </mc:AlternateContent>
      <p:sp>
        <p:nvSpPr>
          <p:cNvPr id="8"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2574220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mc:AlternateContent xmlns:mc="http://schemas.openxmlformats.org/markup-compatibility/2006" xmlns:a14="http://schemas.microsoft.com/office/drawing/2010/main">
        <mc:Choice Requires="a14">
          <p:sp>
            <p:nvSpPr>
              <p:cNvPr id="12" name="TextBox 11"/>
              <p:cNvSpPr txBox="1"/>
              <p:nvPr/>
            </p:nvSpPr>
            <p:spPr>
              <a:xfrm>
                <a:off x="2663755" y="1820745"/>
                <a:ext cx="6309676" cy="957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den>
                      </m:f>
                      <m:r>
                        <a:rPr lang="en-US" sz="2700" i="1">
                          <a:latin typeface="Cambria Math"/>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nary>
                            <m:naryPr>
                              <m:limLoc m:val="undOvr"/>
                              <m:subHide m:val="on"/>
                              <m:supHide m:val="on"/>
                              <m:ctrlPr>
                                <a:rPr lang="en-US" sz="2700" i="1">
                                  <a:latin typeface="Cambria Math" panose="02040503050406030204" pitchFamily="18" charset="0"/>
                                  <a:ea typeface="Cambria Math" panose="02040503050406030204" pitchFamily="18" charset="0"/>
                                </a:rPr>
                              </m:ctrlPr>
                            </m:naryPr>
                            <m:sub/>
                            <m:sup/>
                            <m:e>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𝑑</m:t>
                              </m:r>
                              <m:r>
                                <a:rPr lang="en-US" sz="2700" i="1">
                                  <a:latin typeface="Cambria Math"/>
                                  <a:ea typeface="Cambria Math"/>
                                </a:rPr>
                                <m:t>𝜃</m:t>
                              </m:r>
                            </m:e>
                          </m:nary>
                        </m:den>
                      </m:f>
                    </m:oMath>
                  </m:oMathPara>
                </a14:m>
                <a:endParaRPr lang="en-US" sz="27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663755" y="1820745"/>
                <a:ext cx="6309676" cy="9575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5 CuadroTexto"/>
              <p:cNvSpPr txBox="1"/>
              <p:nvPr/>
            </p:nvSpPr>
            <p:spPr>
              <a:xfrm>
                <a:off x="4642454" y="3154026"/>
                <a:ext cx="2890791" cy="11821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2700" b="1" i="1">
                              <a:solidFill>
                                <a:srgbClr val="FF0000"/>
                              </a:solidFill>
                              <a:latin typeface="Cambria Math" panose="02040503050406030204" pitchFamily="18" charset="0"/>
                            </a:rPr>
                          </m:ctrlPr>
                        </m:naryPr>
                        <m:sub/>
                        <m:sup/>
                        <m:e>
                          <m:r>
                            <a:rPr lang="en-US" sz="2700" b="1" i="1">
                              <a:solidFill>
                                <a:srgbClr val="FF0000"/>
                              </a:solidFill>
                              <a:latin typeface="Cambria Math" panose="02040503050406030204" pitchFamily="18" charset="0"/>
                              <a:ea typeface="Cambria Math" panose="02040503050406030204" pitchFamily="18" charset="0"/>
                            </a:rPr>
                            <m:t>𝑷</m:t>
                          </m:r>
                          <m:d>
                            <m:dPr>
                              <m:ctrlPr>
                                <a:rPr lang="en-US" sz="2700" b="1" i="1">
                                  <a:solidFill>
                                    <a:srgbClr val="FF0000"/>
                                  </a:solidFill>
                                  <a:latin typeface="Cambria Math" panose="02040503050406030204" pitchFamily="18" charset="0"/>
                                  <a:ea typeface="Cambria Math" panose="02040503050406030204" pitchFamily="18" charset="0"/>
                                </a:rPr>
                              </m:ctrlPr>
                            </m:dPr>
                            <m:e>
                              <m:r>
                                <a:rPr lang="en-US" sz="2700" b="1" i="1">
                                  <a:solidFill>
                                    <a:srgbClr val="FF0000"/>
                                  </a:solidFill>
                                  <a:latin typeface="Cambria Math" panose="02040503050406030204" pitchFamily="18" charset="0"/>
                                  <a:ea typeface="Cambria Math" panose="02040503050406030204" pitchFamily="18" charset="0"/>
                                </a:rPr>
                                <m:t>𝜽</m:t>
                              </m:r>
                            </m:e>
                          </m:d>
                          <m:r>
                            <a:rPr lang="en-US" sz="2700" b="1" i="1">
                              <a:solidFill>
                                <a:srgbClr val="FF0000"/>
                              </a:solidFill>
                              <a:latin typeface="Cambria Math" panose="02040503050406030204" pitchFamily="18" charset="0"/>
                              <a:ea typeface="Cambria Math" panose="02040503050406030204" pitchFamily="18" charset="0"/>
                            </a:rPr>
                            <m:t>𝑷</m:t>
                          </m:r>
                          <m:d>
                            <m:dPr>
                              <m:ctrlPr>
                                <a:rPr lang="en-US" sz="2700" b="1" i="1">
                                  <a:solidFill>
                                    <a:srgbClr val="FF0000"/>
                                  </a:solidFill>
                                  <a:latin typeface="Cambria Math" panose="02040503050406030204" pitchFamily="18" charset="0"/>
                                  <a:ea typeface="Cambria Math" panose="02040503050406030204" pitchFamily="18" charset="0"/>
                                </a:rPr>
                              </m:ctrlPr>
                            </m:dPr>
                            <m:e>
                              <m:r>
                                <a:rPr lang="en-US" sz="2700" b="1" i="1">
                                  <a:solidFill>
                                    <a:srgbClr val="FF0000"/>
                                  </a:solidFill>
                                  <a:latin typeface="Cambria Math" panose="02040503050406030204" pitchFamily="18" charset="0"/>
                                  <a:ea typeface="Cambria Math" panose="02040503050406030204" pitchFamily="18" charset="0"/>
                                </a:rPr>
                                <m:t>𝑫</m:t>
                              </m:r>
                            </m:e>
                            <m:e>
                              <m:r>
                                <a:rPr lang="en-US" sz="2700" b="1" i="1">
                                  <a:solidFill>
                                    <a:srgbClr val="FF0000"/>
                                  </a:solidFill>
                                  <a:latin typeface="Cambria Math" panose="02040503050406030204" pitchFamily="18" charset="0"/>
                                  <a:ea typeface="Cambria Math" panose="02040503050406030204" pitchFamily="18" charset="0"/>
                                </a:rPr>
                                <m:t>𝜽</m:t>
                              </m:r>
                            </m:e>
                          </m:d>
                          <m:r>
                            <a:rPr lang="en-US" sz="2700" b="1" i="1">
                              <a:solidFill>
                                <a:srgbClr val="FF0000"/>
                              </a:solidFill>
                              <a:latin typeface="Cambria Math"/>
                              <a:ea typeface="Cambria Math" panose="02040503050406030204" pitchFamily="18" charset="0"/>
                            </a:rPr>
                            <m:t>𝒅</m:t>
                          </m:r>
                          <m:r>
                            <a:rPr lang="en-US" sz="2700" b="1" i="1">
                              <a:solidFill>
                                <a:srgbClr val="FF0000"/>
                              </a:solidFill>
                              <a:latin typeface="Cambria Math"/>
                              <a:ea typeface="Cambria Math"/>
                            </a:rPr>
                            <m:t>𝜽</m:t>
                          </m:r>
                        </m:e>
                      </m:nary>
                    </m:oMath>
                  </m:oMathPara>
                </a14:m>
                <a:endParaRPr lang="en-US" sz="2700" b="1" dirty="0">
                  <a:solidFill>
                    <a:srgbClr val="FF0000"/>
                  </a:solidFill>
                </a:endParaRPr>
              </a:p>
            </p:txBody>
          </p:sp>
        </mc:Choice>
        <mc:Fallback xmlns="">
          <p:sp>
            <p:nvSpPr>
              <p:cNvPr id="6" name="5 CuadroTexto"/>
              <p:cNvSpPr txBox="1">
                <a:spLocks noRot="1" noChangeAspect="1" noMove="1" noResize="1" noEditPoints="1" noAdjustHandles="1" noChangeArrowheads="1" noChangeShapeType="1" noTextEdit="1"/>
              </p:cNvSpPr>
              <p:nvPr/>
            </p:nvSpPr>
            <p:spPr>
              <a:xfrm>
                <a:off x="4642454" y="3154026"/>
                <a:ext cx="2890791" cy="1182183"/>
              </a:xfrm>
              <a:prstGeom prst="rect">
                <a:avLst/>
              </a:prstGeom>
              <a:blipFill>
                <a:blip r:embed="rId5"/>
                <a:stretch>
                  <a:fillRect/>
                </a:stretch>
              </a:blipFill>
            </p:spPr>
            <p:txBody>
              <a:bodyPr/>
              <a:lstStyle/>
              <a:p>
                <a:r>
                  <a:rPr lang="en-US">
                    <a:noFill/>
                  </a:rPr>
                  <a:t> </a:t>
                </a:r>
              </a:p>
            </p:txBody>
          </p:sp>
        </mc:Fallback>
      </mc:AlternateContent>
      <p:grpSp>
        <p:nvGrpSpPr>
          <p:cNvPr id="7" name="6 Grupo"/>
          <p:cNvGrpSpPr/>
          <p:nvPr/>
        </p:nvGrpSpPr>
        <p:grpSpPr>
          <a:xfrm>
            <a:off x="2300377" y="3047759"/>
            <a:ext cx="6107504" cy="2447143"/>
            <a:chOff x="1035169" y="2920677"/>
            <a:chExt cx="8143338" cy="3262858"/>
          </a:xfrm>
        </p:grpSpPr>
        <p:sp>
          <p:nvSpPr>
            <p:cNvPr id="3" name="2 Llamada rectangular redondeada"/>
            <p:cNvSpPr/>
            <p:nvPr/>
          </p:nvSpPr>
          <p:spPr>
            <a:xfrm>
              <a:off x="2622431" y="2920677"/>
              <a:ext cx="6556076" cy="1828800"/>
            </a:xfrm>
            <a:prstGeom prst="wedgeRoundRectCallout">
              <a:avLst>
                <a:gd name="adj1" fmla="val -55043"/>
                <a:gd name="adj2" fmla="val 8702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4 CuadroTexto"/>
            <p:cNvSpPr txBox="1"/>
            <p:nvPr/>
          </p:nvSpPr>
          <p:spPr>
            <a:xfrm>
              <a:off x="1035169" y="5444871"/>
              <a:ext cx="5551776" cy="738664"/>
            </a:xfrm>
            <a:prstGeom prst="rect">
              <a:avLst/>
            </a:prstGeom>
            <a:noFill/>
          </p:spPr>
          <p:txBody>
            <a:bodyPr wrap="none" rtlCol="0">
              <a:spAutoFit/>
            </a:bodyPr>
            <a:lstStyle/>
            <a:p>
              <a:r>
                <a:rPr lang="en-US" sz="3000" b="1" dirty="0">
                  <a:solidFill>
                    <a:srgbClr val="FF0000"/>
                  </a:solidFill>
                </a:rPr>
                <a:t>What if it does not exist?</a:t>
              </a:r>
            </a:p>
          </p:txBody>
        </p:sp>
      </p:grpSp>
      <p:sp>
        <p:nvSpPr>
          <p:cNvPr id="10"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90861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3 Nube"/>
          <p:cNvSpPr/>
          <p:nvPr/>
        </p:nvSpPr>
        <p:spPr>
          <a:xfrm>
            <a:off x="2838450" y="1828800"/>
            <a:ext cx="2628900" cy="211455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6 Flecha derecha"/>
          <p:cNvSpPr/>
          <p:nvPr/>
        </p:nvSpPr>
        <p:spPr>
          <a:xfrm>
            <a:off x="5581651" y="2457450"/>
            <a:ext cx="1267005" cy="51435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12 Flecha curvada hacia la derecha"/>
          <p:cNvSpPr/>
          <p:nvPr/>
        </p:nvSpPr>
        <p:spPr>
          <a:xfrm rot="4428882" flipH="1">
            <a:off x="5086809" y="2877008"/>
            <a:ext cx="1543049" cy="390433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14338" name="Picture 2" descr="Image result for co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7151" y="2164557"/>
            <a:ext cx="796529" cy="807244"/>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070" t="38077" r="24792" b="45196"/>
          <a:stretch/>
        </p:blipFill>
        <p:spPr bwMode="auto">
          <a:xfrm>
            <a:off x="2659118" y="4000502"/>
            <a:ext cx="3836933" cy="537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2 CuadroTexto"/>
          <p:cNvSpPr txBox="1"/>
          <p:nvPr/>
        </p:nvSpPr>
        <p:spPr>
          <a:xfrm>
            <a:off x="7010400" y="2580501"/>
            <a:ext cx="1795684" cy="300082"/>
          </a:xfrm>
          <a:prstGeom prst="rect">
            <a:avLst/>
          </a:prstGeom>
          <a:noFill/>
        </p:spPr>
        <p:txBody>
          <a:bodyPr wrap="none" rtlCol="0">
            <a:spAutoFit/>
          </a:bodyPr>
          <a:lstStyle/>
          <a:p>
            <a:r>
              <a:rPr lang="en-US" sz="1350" dirty="0"/>
              <a:t>9 heads out of 50 trials</a:t>
            </a:r>
          </a:p>
        </p:txBody>
      </p:sp>
      <p:sp>
        <p:nvSpPr>
          <p:cNvPr id="12" name="5 CuadroTexto"/>
          <p:cNvSpPr txBox="1"/>
          <p:nvPr/>
        </p:nvSpPr>
        <p:spPr>
          <a:xfrm>
            <a:off x="3352801" y="3086102"/>
            <a:ext cx="1566454" cy="461665"/>
          </a:xfrm>
          <a:prstGeom prst="rect">
            <a:avLst/>
          </a:prstGeom>
          <a:noFill/>
        </p:spPr>
        <p:txBody>
          <a:bodyPr wrap="none" rtlCol="0">
            <a:spAutoFit/>
          </a:bodyPr>
          <a:lstStyle/>
          <a:p>
            <a:r>
              <a:rPr lang="en-US" sz="2400" b="1" i="1" dirty="0">
                <a:solidFill>
                  <a:srgbClr val="FF0000"/>
                </a:solidFill>
                <a:latin typeface="Symbol" panose="05050102010706020507" pitchFamily="18" charset="2"/>
              </a:rPr>
              <a:t>q= </a:t>
            </a:r>
            <a:r>
              <a:rPr lang="en-US" sz="2400" b="1" i="1" dirty="0" err="1">
                <a:solidFill>
                  <a:srgbClr val="FF0000"/>
                </a:solidFill>
                <a:latin typeface="Arial" panose="020B0604020202020204" pitchFamily="34" charset="0"/>
                <a:cs typeface="Arial" panose="020B0604020202020204" pitchFamily="34" charset="0"/>
              </a:rPr>
              <a:t>fHEAD</a:t>
            </a:r>
            <a:endParaRPr lang="en-US" sz="2400" b="1" i="1"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Rectangle 2"/>
              <p:cNvSpPr/>
              <p:nvPr/>
            </p:nvSpPr>
            <p:spPr>
              <a:xfrm>
                <a:off x="5354616" y="4962658"/>
                <a:ext cx="12091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𝜃</m:t>
                          </m:r>
                        </m:e>
                        <m:e>
                          <m:r>
                            <a:rPr lang="en-US" sz="2400" i="1">
                              <a:latin typeface="Cambria Math" panose="02040503050406030204" pitchFamily="18" charset="0"/>
                              <a:ea typeface="Cambria Math" panose="02040503050406030204" pitchFamily="18" charset="0"/>
                            </a:rPr>
                            <m:t>𝐷</m:t>
                          </m:r>
                        </m:e>
                      </m:d>
                    </m:oMath>
                  </m:oMathPara>
                </a14:m>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5354616" y="4962658"/>
                <a:ext cx="1209114"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3414428" y="4026612"/>
                <a:ext cx="1210524"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5" name="Rectangle 14"/>
              <p:cNvSpPr>
                <a:spLocks noRot="1" noChangeAspect="1" noMove="1" noResize="1" noEditPoints="1" noAdjustHandles="1" noChangeArrowheads="1" noChangeShapeType="1" noTextEdit="1"/>
              </p:cNvSpPr>
              <p:nvPr/>
            </p:nvSpPr>
            <p:spPr>
              <a:xfrm>
                <a:off x="3414428" y="4026612"/>
                <a:ext cx="1210524" cy="461665"/>
              </a:xfrm>
              <a:prstGeom prst="rect">
                <a:avLst/>
              </a:prstGeom>
              <a:blipFill>
                <a:blip r:embed="rId7"/>
                <a:stretch>
                  <a:fillRect r="-1005" b="-18667"/>
                </a:stretch>
              </a:blipFill>
            </p:spPr>
            <p:txBody>
              <a:bodyPr/>
              <a:lstStyle/>
              <a:p>
                <a:r>
                  <a:rPr lang="en-US">
                    <a:noFill/>
                  </a:rPr>
                  <a:t> </a:t>
                </a:r>
              </a:p>
            </p:txBody>
          </p:sp>
        </mc:Fallback>
      </mc:AlternateContent>
      <p:sp>
        <p:nvSpPr>
          <p:cNvPr id="17"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6" name="TextBox 5"/>
          <p:cNvSpPr txBox="1"/>
          <p:nvPr/>
        </p:nvSpPr>
        <p:spPr>
          <a:xfrm>
            <a:off x="3244084" y="1186480"/>
            <a:ext cx="5760359" cy="646331"/>
          </a:xfrm>
          <a:prstGeom prst="rect">
            <a:avLst/>
          </a:prstGeom>
          <a:noFill/>
        </p:spPr>
        <p:txBody>
          <a:bodyPr wrap="none" rtlCol="0">
            <a:spAutoFit/>
          </a:bodyPr>
          <a:lstStyle/>
          <a:p>
            <a:r>
              <a:rPr lang="en-US" sz="3600" dirty="0"/>
              <a:t>SOLUTION 1: Find a conjugate</a:t>
            </a:r>
          </a:p>
        </p:txBody>
      </p:sp>
    </p:spTree>
    <p:extLst>
      <p:ext uri="{BB962C8B-B14F-4D97-AF65-F5344CB8AC3E}">
        <p14:creationId xmlns:p14="http://schemas.microsoft.com/office/powerpoint/2010/main" val="404432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1"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mc:AlternateContent xmlns:mc="http://schemas.openxmlformats.org/markup-compatibility/2006" xmlns:a14="http://schemas.microsoft.com/office/drawing/2010/main">
        <mc:Choice Requires="a14">
          <p:sp>
            <p:nvSpPr>
              <p:cNvPr id="12" name="TextBox 11"/>
              <p:cNvSpPr txBox="1"/>
              <p:nvPr/>
            </p:nvSpPr>
            <p:spPr>
              <a:xfrm>
                <a:off x="2608937" y="2816206"/>
                <a:ext cx="3398944"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den>
                      </m:f>
                    </m:oMath>
                  </m:oMathPara>
                </a14:m>
                <a:endParaRPr lang="en-US" sz="27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608937" y="2816206"/>
                <a:ext cx="3398944" cy="880049"/>
              </a:xfrm>
              <a:prstGeom prst="rect">
                <a:avLst/>
              </a:prstGeom>
              <a:blipFill>
                <a:blip r:embed="rId4"/>
                <a:stretch>
                  <a:fillRect/>
                </a:stretch>
              </a:blipFill>
            </p:spPr>
            <p:txBody>
              <a:bodyPr/>
              <a:lstStyle/>
              <a:p>
                <a:r>
                  <a:rPr lang="en-US">
                    <a:noFill/>
                  </a:rPr>
                  <a:t> </a:t>
                </a:r>
              </a:p>
            </p:txBody>
          </p:sp>
        </mc:Fallback>
      </mc:AlternateContent>
      <p:grpSp>
        <p:nvGrpSpPr>
          <p:cNvPr id="9" name="8 Grupo"/>
          <p:cNvGrpSpPr/>
          <p:nvPr/>
        </p:nvGrpSpPr>
        <p:grpSpPr>
          <a:xfrm>
            <a:off x="4592750" y="2086105"/>
            <a:ext cx="4789637" cy="715581"/>
            <a:chOff x="3647166" y="1346372"/>
            <a:chExt cx="6386182" cy="954107"/>
          </a:xfrm>
        </p:grpSpPr>
        <p:cxnSp>
          <p:nvCxnSpPr>
            <p:cNvPr id="15" name="Straight Arrow Connector 14"/>
            <p:cNvCxnSpPr/>
            <p:nvPr/>
          </p:nvCxnSpPr>
          <p:spPr>
            <a:xfrm flipV="1">
              <a:off x="3647166" y="1693102"/>
              <a:ext cx="1816274" cy="5887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63440" y="1346372"/>
              <a:ext cx="4569908" cy="954107"/>
            </a:xfrm>
            <a:prstGeom prst="rect">
              <a:avLst/>
            </a:prstGeom>
            <a:noFill/>
          </p:spPr>
          <p:txBody>
            <a:bodyPr wrap="square" rtlCol="0">
              <a:spAutoFit/>
            </a:bodyPr>
            <a:lstStyle/>
            <a:p>
              <a:r>
                <a:rPr lang="en-US" sz="1350" dirty="0"/>
                <a:t>Assume uniform prior knowledge (“the frequency can be any value between 0 and 1 with equal probability”)</a:t>
              </a:r>
            </a:p>
          </p:txBody>
        </p:sp>
      </p:grpSp>
      <p:grpSp>
        <p:nvGrpSpPr>
          <p:cNvPr id="14" name="13 Grupo"/>
          <p:cNvGrpSpPr/>
          <p:nvPr/>
        </p:nvGrpSpPr>
        <p:grpSpPr>
          <a:xfrm>
            <a:off x="2630962" y="3091740"/>
            <a:ext cx="2590484" cy="2170637"/>
            <a:chOff x="1031450" y="2687219"/>
            <a:chExt cx="3453978" cy="2894183"/>
          </a:xfrm>
        </p:grpSpPr>
        <p:cxnSp>
          <p:nvCxnSpPr>
            <p:cNvPr id="19" name="Straight Arrow Connector 18"/>
            <p:cNvCxnSpPr/>
            <p:nvPr/>
          </p:nvCxnSpPr>
          <p:spPr>
            <a:xfrm flipH="1">
              <a:off x="2680570" y="2687219"/>
              <a:ext cx="821598" cy="143517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2 CuadroTexto"/>
                <p:cNvSpPr txBox="1"/>
                <p:nvPr/>
              </p:nvSpPr>
              <p:spPr>
                <a:xfrm>
                  <a:off x="1031450" y="4601390"/>
                  <a:ext cx="3453978" cy="9800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1350" dirty="0"/>
                          <m:t>P</m:t>
                        </m:r>
                        <m:r>
                          <a:rPr lang="en-US" sz="1350" i="1">
                            <a:latin typeface="Cambria Math"/>
                          </a:rPr>
                          <m:t>(</m:t>
                        </m:r>
                        <m:r>
                          <a:rPr lang="en-US" sz="1350" i="1">
                            <a:latin typeface="Cambria Math"/>
                            <a:ea typeface="Cambria Math"/>
                          </a:rPr>
                          <m:t>𝜃</m:t>
                        </m:r>
                        <m:r>
                          <a:rPr lang="en-US" sz="1350" i="1">
                            <a:latin typeface="Cambria Math"/>
                            <a:ea typeface="Cambria Math"/>
                          </a:rPr>
                          <m:t>|</m:t>
                        </m:r>
                        <m:r>
                          <a:rPr lang="en-US" sz="1350" i="1">
                            <a:latin typeface="Cambria Math"/>
                            <a:ea typeface="Cambria Math"/>
                          </a:rPr>
                          <m:t>𝛼</m:t>
                        </m:r>
                        <m:r>
                          <a:rPr lang="en-US" sz="1350" i="1">
                            <a:latin typeface="Cambria Math"/>
                            <a:ea typeface="Cambria Math"/>
                          </a:rPr>
                          <m:t>,</m:t>
                        </m:r>
                        <m:r>
                          <a:rPr lang="en-US" sz="1350" i="1">
                            <a:latin typeface="Cambria Math"/>
                            <a:ea typeface="Cambria Math"/>
                          </a:rPr>
                          <m:t>𝛽</m:t>
                        </m:r>
                        <m:r>
                          <a:rPr lang="en-US" sz="1350" i="1">
                            <a:latin typeface="Cambria Math"/>
                            <a:ea typeface="Cambria Math"/>
                          </a:rPr>
                          <m:t>)</m:t>
                        </m:r>
                        <m:r>
                          <m:rPr>
                            <m:nor/>
                          </m:rPr>
                          <a:rPr lang="en-US" sz="1350" dirty="0"/>
                          <m:t>=</m:t>
                        </m:r>
                        <m:f>
                          <m:fPr>
                            <m:ctrlPr>
                              <a:rPr lang="en-US" sz="1350" i="1">
                                <a:latin typeface="Cambria Math" panose="02040503050406030204" pitchFamily="18" charset="0"/>
                              </a:rPr>
                            </m:ctrlPr>
                          </m:fPr>
                          <m:num>
                            <m:sSup>
                              <m:sSupPr>
                                <m:ctrlPr>
                                  <a:rPr lang="en-US" sz="1350" i="1">
                                    <a:latin typeface="Cambria Math" panose="02040503050406030204" pitchFamily="18" charset="0"/>
                                  </a:rPr>
                                </m:ctrlPr>
                              </m:sSupPr>
                              <m:e>
                                <m:r>
                                  <a:rPr lang="en-US" sz="1350" i="1">
                                    <a:latin typeface="Cambria Math"/>
                                    <a:ea typeface="Cambria Math"/>
                                  </a:rPr>
                                  <m:t>𝜃</m:t>
                                </m:r>
                              </m:e>
                              <m:sup>
                                <m:r>
                                  <a:rPr lang="en-US" sz="1350" i="1">
                                    <a:latin typeface="Cambria Math"/>
                                    <a:ea typeface="Cambria Math"/>
                                  </a:rPr>
                                  <m:t>𝛼</m:t>
                                </m:r>
                                <m:r>
                                  <a:rPr lang="en-US" sz="1350" i="1">
                                    <a:latin typeface="Cambria Math"/>
                                    <a:ea typeface="Cambria Math"/>
                                  </a:rPr>
                                  <m:t>−1</m:t>
                                </m:r>
                              </m:sup>
                            </m:sSup>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r>
                                      <a:rPr lang="en-US" sz="1350" i="1">
                                        <a:latin typeface="Cambria Math"/>
                                      </a:rPr>
                                      <m:t>1−</m:t>
                                    </m:r>
                                    <m:r>
                                      <a:rPr lang="en-US" sz="1350" i="1">
                                        <a:latin typeface="Cambria Math"/>
                                        <a:ea typeface="Cambria Math"/>
                                      </a:rPr>
                                      <m:t>𝜃</m:t>
                                    </m:r>
                                  </m:e>
                                </m:d>
                              </m:e>
                              <m:sup>
                                <m:r>
                                  <a:rPr lang="en-US" sz="1350" i="1">
                                    <a:latin typeface="Cambria Math"/>
                                    <a:ea typeface="Cambria Math"/>
                                  </a:rPr>
                                  <m:t>𝛽</m:t>
                                </m:r>
                                <m:r>
                                  <a:rPr lang="en-US" sz="1350" i="1">
                                    <a:latin typeface="Cambria Math"/>
                                    <a:ea typeface="Cambria Math"/>
                                  </a:rPr>
                                  <m:t>−1</m:t>
                                </m:r>
                              </m:sup>
                            </m:sSup>
                          </m:num>
                          <m:den>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m:rPr>
                                        <m:sty m:val="p"/>
                                      </m:rPr>
                                      <a:rPr lang="el-GR" sz="1350" i="1">
                                        <a:latin typeface="Cambria Math"/>
                                        <a:ea typeface="Cambria Math"/>
                                      </a:rPr>
                                      <m:t>Γ</m:t>
                                    </m:r>
                                    <m:r>
                                      <a:rPr lang="en-US" sz="1350" i="1">
                                        <a:latin typeface="Cambria Math"/>
                                        <a:ea typeface="Cambria Math"/>
                                      </a:rPr>
                                      <m:t>(</m:t>
                                    </m:r>
                                    <m:r>
                                      <a:rPr lang="en-US" sz="1350" i="1">
                                        <a:latin typeface="Cambria Math"/>
                                        <a:ea typeface="Cambria Math"/>
                                      </a:rPr>
                                      <m:t>𝛼</m:t>
                                    </m:r>
                                    <m:r>
                                      <a:rPr lang="en-US" sz="1350" i="1">
                                        <a:latin typeface="Cambria Math"/>
                                        <a:ea typeface="Cambria Math"/>
                                      </a:rPr>
                                      <m:t>)</m:t>
                                    </m:r>
                                    <m:r>
                                      <m:rPr>
                                        <m:sty m:val="p"/>
                                      </m:rPr>
                                      <a:rPr lang="el-GR" sz="1350" i="1">
                                        <a:latin typeface="Cambria Math"/>
                                        <a:ea typeface="Cambria Math"/>
                                      </a:rPr>
                                      <m:t>Γ</m:t>
                                    </m:r>
                                    <m:r>
                                      <a:rPr lang="en-US" sz="1350" i="1">
                                        <a:latin typeface="Cambria Math"/>
                                        <a:ea typeface="Cambria Math"/>
                                      </a:rPr>
                                      <m:t>(</m:t>
                                    </m:r>
                                    <m:r>
                                      <a:rPr lang="en-US" sz="1350" i="1">
                                        <a:latin typeface="Cambria Math"/>
                                        <a:ea typeface="Cambria Math"/>
                                      </a:rPr>
                                      <m:t>𝛽</m:t>
                                    </m:r>
                                    <m:r>
                                      <a:rPr lang="en-US" sz="1350" i="1">
                                        <a:latin typeface="Cambria Math"/>
                                        <a:ea typeface="Cambria Math"/>
                                      </a:rPr>
                                      <m:t>)</m:t>
                                    </m:r>
                                  </m:num>
                                  <m:den>
                                    <m:r>
                                      <m:rPr>
                                        <m:sty m:val="p"/>
                                      </m:rPr>
                                      <a:rPr lang="el-GR" sz="1350" i="1">
                                        <a:latin typeface="Cambria Math"/>
                                        <a:ea typeface="Cambria Math"/>
                                      </a:rPr>
                                      <m:t>Γ</m:t>
                                    </m:r>
                                    <m:r>
                                      <a:rPr lang="en-US" sz="1350" i="1">
                                        <a:latin typeface="Cambria Math"/>
                                        <a:ea typeface="Cambria Math"/>
                                      </a:rPr>
                                      <m:t>(</m:t>
                                    </m:r>
                                    <m:r>
                                      <a:rPr lang="en-US" sz="1350" i="1">
                                        <a:latin typeface="Cambria Math"/>
                                        <a:ea typeface="Cambria Math"/>
                                      </a:rPr>
                                      <m:t>𝛼</m:t>
                                    </m:r>
                                    <m:r>
                                      <a:rPr lang="en-US" sz="1350" i="1">
                                        <a:latin typeface="Cambria Math"/>
                                        <a:ea typeface="Cambria Math"/>
                                      </a:rPr>
                                      <m:t>+</m:t>
                                    </m:r>
                                    <m:r>
                                      <a:rPr lang="en-US" sz="1350" i="1">
                                        <a:latin typeface="Cambria Math"/>
                                        <a:ea typeface="Cambria Math"/>
                                      </a:rPr>
                                      <m:t>𝛽</m:t>
                                    </m:r>
                                    <m:r>
                                      <a:rPr lang="en-US" sz="1350" i="1">
                                        <a:latin typeface="Cambria Math"/>
                                        <a:ea typeface="Cambria Math"/>
                                      </a:rPr>
                                      <m:t>)</m:t>
                                    </m:r>
                                  </m:den>
                                </m:f>
                              </m:e>
                            </m:d>
                          </m:den>
                        </m:f>
                      </m:oMath>
                    </m:oMathPara>
                  </a14:m>
                  <a:endParaRPr lang="en-US" sz="1350" dirty="0"/>
                </a:p>
              </p:txBody>
            </p:sp>
          </mc:Choice>
          <mc:Fallback xmlns="">
            <p:sp>
              <p:nvSpPr>
                <p:cNvPr id="3" name="2 CuadroTexto"/>
                <p:cNvSpPr txBox="1">
                  <a:spLocks noRot="1" noChangeAspect="1" noMove="1" noResize="1" noEditPoints="1" noAdjustHandles="1" noChangeArrowheads="1" noChangeShapeType="1" noTextEdit="1"/>
                </p:cNvSpPr>
                <p:nvPr/>
              </p:nvSpPr>
              <p:spPr>
                <a:xfrm>
                  <a:off x="1031450" y="4601390"/>
                  <a:ext cx="3453978" cy="980012"/>
                </a:xfrm>
                <a:prstGeom prst="rect">
                  <a:avLst/>
                </a:prstGeom>
                <a:blipFill>
                  <a:blip r:embed="rId5"/>
                  <a:stretch>
                    <a:fillRect/>
                  </a:stretch>
                </a:blipFill>
              </p:spPr>
              <p:txBody>
                <a:bodyPr/>
                <a:lstStyle/>
                <a:p>
                  <a:r>
                    <a:rPr lang="en-US">
                      <a:noFill/>
                    </a:rPr>
                    <a:t> </a:t>
                  </a:r>
                </a:p>
              </p:txBody>
            </p:sp>
          </mc:Fallback>
        </mc:AlternateContent>
        <p:sp>
          <p:nvSpPr>
            <p:cNvPr id="5" name="4 CuadroTexto"/>
            <p:cNvSpPr txBox="1"/>
            <p:nvPr/>
          </p:nvSpPr>
          <p:spPr>
            <a:xfrm>
              <a:off x="1861125" y="4183157"/>
              <a:ext cx="1853585" cy="400109"/>
            </a:xfrm>
            <a:prstGeom prst="rect">
              <a:avLst/>
            </a:prstGeom>
            <a:noFill/>
          </p:spPr>
          <p:txBody>
            <a:bodyPr wrap="none" rtlCol="0">
              <a:spAutoFit/>
            </a:bodyPr>
            <a:lstStyle/>
            <a:p>
              <a:r>
                <a:rPr lang="en-US" sz="1350" b="1" dirty="0"/>
                <a:t>Beta distribution</a:t>
              </a:r>
            </a:p>
          </p:txBody>
        </p:sp>
      </p:grpSp>
      <p:grpSp>
        <p:nvGrpSpPr>
          <p:cNvPr id="13" name="12 Grupo"/>
          <p:cNvGrpSpPr/>
          <p:nvPr/>
        </p:nvGrpSpPr>
        <p:grpSpPr>
          <a:xfrm>
            <a:off x="5842780" y="3042779"/>
            <a:ext cx="4119184" cy="793807"/>
            <a:chOff x="5313872" y="2621936"/>
            <a:chExt cx="5492244" cy="1058409"/>
          </a:xfrm>
        </p:grpSpPr>
        <p:cxnSp>
          <p:nvCxnSpPr>
            <p:cNvPr id="6" name="Straight Arrow Connector 5"/>
            <p:cNvCxnSpPr>
              <a:endCxn id="8" idx="1"/>
            </p:cNvCxnSpPr>
            <p:nvPr/>
          </p:nvCxnSpPr>
          <p:spPr>
            <a:xfrm>
              <a:off x="5313872" y="2621936"/>
              <a:ext cx="2377108" cy="18466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90980" y="2621936"/>
              <a:ext cx="2293364" cy="400109"/>
            </a:xfrm>
            <a:prstGeom prst="rect">
              <a:avLst/>
            </a:prstGeom>
            <a:noFill/>
          </p:spPr>
          <p:txBody>
            <a:bodyPr wrap="none" rtlCol="0">
              <a:spAutoFit/>
            </a:bodyPr>
            <a:lstStyle/>
            <a:p>
              <a:r>
                <a:rPr lang="en-US" sz="1350" b="1" dirty="0"/>
                <a:t>Binomial Distribution</a:t>
              </a:r>
            </a:p>
          </p:txBody>
        </p:sp>
        <mc:AlternateContent xmlns:mc="http://schemas.openxmlformats.org/markup-compatibility/2006" xmlns:a14="http://schemas.microsoft.com/office/drawing/2010/main">
          <mc:Choice Requires="a14">
            <p:sp>
              <p:nvSpPr>
                <p:cNvPr id="7" name="6 CuadroTexto"/>
                <p:cNvSpPr txBox="1"/>
                <p:nvPr/>
              </p:nvSpPr>
              <p:spPr>
                <a:xfrm>
                  <a:off x="6874698" y="2991268"/>
                  <a:ext cx="3931418" cy="6890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a:rPr>
                          <m:t>𝑃</m:t>
                        </m:r>
                        <m:d>
                          <m:dPr>
                            <m:ctrlPr>
                              <a:rPr lang="en-US" sz="1350" i="1">
                                <a:latin typeface="Cambria Math" panose="02040503050406030204" pitchFamily="18" charset="0"/>
                              </a:rPr>
                            </m:ctrlPr>
                          </m:dPr>
                          <m:e>
                            <m:r>
                              <a:rPr lang="en-US" sz="1350" i="1">
                                <a:latin typeface="Cambria Math"/>
                              </a:rPr>
                              <m:t>𝑦</m:t>
                            </m:r>
                          </m:e>
                          <m:e>
                            <m:r>
                              <a:rPr lang="en-US" sz="1350" i="1">
                                <a:latin typeface="Cambria Math"/>
                                <a:ea typeface="Cambria Math"/>
                              </a:rPr>
                              <m:t>𝜃</m:t>
                            </m:r>
                            <m:r>
                              <a:rPr lang="en-US" sz="1350" i="1">
                                <a:latin typeface="Cambria Math"/>
                                <a:ea typeface="Cambria Math"/>
                              </a:rPr>
                              <m:t>,</m:t>
                            </m:r>
                            <m:r>
                              <a:rPr lang="en-US" sz="1350" i="1">
                                <a:latin typeface="Cambria Math"/>
                                <a:ea typeface="Cambria Math"/>
                              </a:rPr>
                              <m:t>𝑛</m:t>
                            </m:r>
                          </m:e>
                        </m:d>
                        <m:r>
                          <a:rPr lang="en-US" sz="1350" i="1">
                            <a:latin typeface="Cambria Math"/>
                            <a:ea typeface="Cambria Math"/>
                          </a:rPr>
                          <m:t>=</m:t>
                        </m:r>
                        <m:f>
                          <m:fPr>
                            <m:ctrlPr>
                              <a:rPr lang="en-US" sz="1350" i="1">
                                <a:latin typeface="Cambria Math" panose="02040503050406030204" pitchFamily="18" charset="0"/>
                                <a:ea typeface="Cambria Math"/>
                              </a:rPr>
                            </m:ctrlPr>
                          </m:fPr>
                          <m:num>
                            <m:r>
                              <a:rPr lang="en-US" sz="1350" i="1">
                                <a:latin typeface="Cambria Math"/>
                                <a:ea typeface="Cambria Math"/>
                              </a:rPr>
                              <m:t>𝑛</m:t>
                            </m:r>
                            <m:r>
                              <a:rPr lang="en-US" sz="1350" i="1">
                                <a:latin typeface="Cambria Math"/>
                                <a:ea typeface="Cambria Math"/>
                              </a:rPr>
                              <m:t>!</m:t>
                            </m:r>
                          </m:num>
                          <m:den>
                            <m:r>
                              <a:rPr lang="en-US" sz="1350" i="1">
                                <a:latin typeface="Cambria Math"/>
                                <a:ea typeface="Cambria Math"/>
                              </a:rPr>
                              <m:t>𝑦</m:t>
                            </m:r>
                            <m:r>
                              <a:rPr lang="en-US" sz="1350" i="1">
                                <a:latin typeface="Cambria Math"/>
                                <a:ea typeface="Cambria Math"/>
                              </a:rPr>
                              <m:t>!</m:t>
                            </m:r>
                            <m:d>
                              <m:dPr>
                                <m:ctrlPr>
                                  <a:rPr lang="en-US" sz="1350" i="1">
                                    <a:latin typeface="Cambria Math" panose="02040503050406030204" pitchFamily="18" charset="0"/>
                                    <a:ea typeface="Cambria Math"/>
                                  </a:rPr>
                                </m:ctrlPr>
                              </m:dPr>
                              <m:e>
                                <m:r>
                                  <a:rPr lang="en-US" sz="1350" i="1">
                                    <a:latin typeface="Cambria Math"/>
                                    <a:ea typeface="Cambria Math"/>
                                  </a:rPr>
                                  <m:t>𝑛</m:t>
                                </m:r>
                                <m:r>
                                  <a:rPr lang="en-US" sz="1350" i="1">
                                    <a:latin typeface="Cambria Math"/>
                                    <a:ea typeface="Cambria Math"/>
                                  </a:rPr>
                                  <m:t>−</m:t>
                                </m:r>
                                <m:r>
                                  <a:rPr lang="en-US" sz="1350" i="1">
                                    <a:latin typeface="Cambria Math"/>
                                    <a:ea typeface="Cambria Math"/>
                                  </a:rPr>
                                  <m:t>𝑦</m:t>
                                </m:r>
                              </m:e>
                            </m:d>
                            <m:r>
                              <a:rPr lang="en-US" sz="1350" i="1">
                                <a:latin typeface="Cambria Math"/>
                                <a:ea typeface="Cambria Math"/>
                              </a:rPr>
                              <m:t>!</m:t>
                            </m:r>
                          </m:den>
                        </m:f>
                        <m:sSup>
                          <m:sSupPr>
                            <m:ctrlPr>
                              <a:rPr lang="en-US" sz="1350" i="1">
                                <a:latin typeface="Cambria Math" panose="02040503050406030204" pitchFamily="18" charset="0"/>
                                <a:ea typeface="Cambria Math"/>
                              </a:rPr>
                            </m:ctrlPr>
                          </m:sSupPr>
                          <m:e>
                            <m:r>
                              <a:rPr lang="en-US" sz="1350" i="1">
                                <a:latin typeface="Cambria Math"/>
                                <a:ea typeface="Cambria Math"/>
                              </a:rPr>
                              <m:t>𝜃</m:t>
                            </m:r>
                          </m:e>
                          <m:sup>
                            <m:r>
                              <a:rPr lang="en-US" sz="1350" i="1">
                                <a:latin typeface="Cambria Math"/>
                                <a:ea typeface="Cambria Math"/>
                              </a:rPr>
                              <m:t>𝑦</m:t>
                            </m:r>
                          </m:sup>
                        </m:sSup>
                        <m:sSup>
                          <m:sSupPr>
                            <m:ctrlPr>
                              <a:rPr lang="en-US" sz="1350" i="1">
                                <a:latin typeface="Cambria Math" panose="02040503050406030204" pitchFamily="18" charset="0"/>
                                <a:ea typeface="Cambria Math"/>
                              </a:rPr>
                            </m:ctrlPr>
                          </m:sSupPr>
                          <m:e>
                            <m:d>
                              <m:dPr>
                                <m:ctrlPr>
                                  <a:rPr lang="en-US" sz="1350" i="1">
                                    <a:latin typeface="Cambria Math" panose="02040503050406030204" pitchFamily="18" charset="0"/>
                                    <a:ea typeface="Cambria Math"/>
                                  </a:rPr>
                                </m:ctrlPr>
                              </m:dPr>
                              <m:e>
                                <m:r>
                                  <a:rPr lang="en-US" sz="1350" i="1">
                                    <a:latin typeface="Cambria Math"/>
                                    <a:ea typeface="Cambria Math"/>
                                  </a:rPr>
                                  <m:t>1−</m:t>
                                </m:r>
                                <m:r>
                                  <a:rPr lang="en-US" sz="1350" i="1">
                                    <a:latin typeface="Cambria Math"/>
                                    <a:ea typeface="Cambria Math"/>
                                  </a:rPr>
                                  <m:t>𝜃</m:t>
                                </m:r>
                              </m:e>
                            </m:d>
                          </m:e>
                          <m:sup>
                            <m:r>
                              <a:rPr lang="en-US" sz="1350" i="1">
                                <a:latin typeface="Cambria Math"/>
                                <a:ea typeface="Cambria Math"/>
                              </a:rPr>
                              <m:t>𝑛</m:t>
                            </m:r>
                            <m:r>
                              <a:rPr lang="en-US" sz="1350" i="1">
                                <a:latin typeface="Cambria Math"/>
                                <a:ea typeface="Cambria Math"/>
                              </a:rPr>
                              <m:t>−</m:t>
                            </m:r>
                            <m:r>
                              <a:rPr lang="en-US" sz="1350" i="1">
                                <a:latin typeface="Cambria Math"/>
                                <a:ea typeface="Cambria Math"/>
                              </a:rPr>
                              <m:t>𝑦</m:t>
                            </m:r>
                          </m:sup>
                        </m:sSup>
                      </m:oMath>
                    </m:oMathPara>
                  </a14:m>
                  <a:endParaRPr lang="en-US" sz="1350" dirty="0"/>
                </a:p>
              </p:txBody>
            </p:sp>
          </mc:Choice>
          <mc:Fallback xmlns="">
            <p:sp>
              <p:nvSpPr>
                <p:cNvPr id="7" name="6 CuadroTexto"/>
                <p:cNvSpPr txBox="1">
                  <a:spLocks noRot="1" noChangeAspect="1" noMove="1" noResize="1" noEditPoints="1" noAdjustHandles="1" noChangeArrowheads="1" noChangeShapeType="1" noTextEdit="1"/>
                </p:cNvSpPr>
                <p:nvPr/>
              </p:nvSpPr>
              <p:spPr>
                <a:xfrm>
                  <a:off x="6874698" y="2991268"/>
                  <a:ext cx="3931418" cy="689077"/>
                </a:xfrm>
                <a:prstGeom prst="rect">
                  <a:avLst/>
                </a:prstGeom>
                <a:blipFill>
                  <a:blip r:embed="rId6"/>
                  <a:stretch>
                    <a:fillRect b="-2381"/>
                  </a:stretch>
                </a:blipFill>
              </p:spPr>
              <p:txBody>
                <a:bodyPr/>
                <a:lstStyle/>
                <a:p>
                  <a:r>
                    <a:rPr lang="en-US">
                      <a:noFill/>
                    </a:rPr>
                    <a:t> </a:t>
                  </a:r>
                </a:p>
              </p:txBody>
            </p:sp>
          </mc:Fallback>
        </mc:AlternateContent>
      </p:grpSp>
      <p:grpSp>
        <p:nvGrpSpPr>
          <p:cNvPr id="17" name="16 Grupo"/>
          <p:cNvGrpSpPr/>
          <p:nvPr/>
        </p:nvGrpSpPr>
        <p:grpSpPr>
          <a:xfrm>
            <a:off x="3368408" y="3981704"/>
            <a:ext cx="5450454" cy="2708193"/>
            <a:chOff x="2014710" y="3873837"/>
            <a:chExt cx="7267272" cy="3610924"/>
          </a:xfrm>
        </p:grpSpPr>
        <p:pic>
          <p:nvPicPr>
            <p:cNvPr id="10" name="Picture 9"/>
            <p:cNvPicPr>
              <a:picLocks noChangeAspect="1"/>
            </p:cNvPicPr>
            <p:nvPr/>
          </p:nvPicPr>
          <p:blipFill>
            <a:blip r:embed="rId7"/>
            <a:stretch>
              <a:fillRect/>
            </a:stretch>
          </p:blipFill>
          <p:spPr>
            <a:xfrm>
              <a:off x="4467417" y="3873837"/>
              <a:ext cx="4814565" cy="3610924"/>
            </a:xfrm>
            <a:prstGeom prst="rect">
              <a:avLst/>
            </a:prstGeom>
          </p:spPr>
        </p:pic>
        <mc:AlternateContent xmlns:mc="http://schemas.openxmlformats.org/markup-compatibility/2006" xmlns:a14="http://schemas.microsoft.com/office/drawing/2010/main">
          <mc:Choice Requires="a14">
            <p:sp>
              <p:nvSpPr>
                <p:cNvPr id="11" name="10 CuadroTexto"/>
                <p:cNvSpPr txBox="1"/>
                <p:nvPr/>
              </p:nvSpPr>
              <p:spPr>
                <a:xfrm>
                  <a:off x="2014710" y="5832023"/>
                  <a:ext cx="1546919" cy="40010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a:ea typeface="Cambria Math"/>
                          </a:rPr>
                          <m:t>𝛼</m:t>
                        </m:r>
                        <m:r>
                          <a:rPr lang="en-US" sz="1350" i="1">
                            <a:latin typeface="Cambria Math"/>
                            <a:ea typeface="Cambria Math"/>
                          </a:rPr>
                          <m:t>=1;</m:t>
                        </m:r>
                        <m:r>
                          <a:rPr lang="en-US" sz="1350" i="1">
                            <a:latin typeface="Cambria Math"/>
                            <a:ea typeface="Cambria Math"/>
                          </a:rPr>
                          <m:t>𝛽</m:t>
                        </m:r>
                        <m:r>
                          <a:rPr lang="en-US" sz="1350" i="1">
                            <a:latin typeface="Cambria Math"/>
                            <a:ea typeface="Cambria Math"/>
                          </a:rPr>
                          <m:t>=1</m:t>
                        </m:r>
                      </m:oMath>
                    </m:oMathPara>
                  </a14:m>
                  <a:endParaRPr lang="en-US" sz="1350" dirty="0"/>
                </a:p>
              </p:txBody>
            </p:sp>
          </mc:Choice>
          <mc:Fallback xmlns="">
            <p:sp>
              <p:nvSpPr>
                <p:cNvPr id="11" name="10 CuadroTexto"/>
                <p:cNvSpPr txBox="1">
                  <a:spLocks noRot="1" noChangeAspect="1" noMove="1" noResize="1" noEditPoints="1" noAdjustHandles="1" noChangeArrowheads="1" noChangeShapeType="1" noTextEdit="1"/>
                </p:cNvSpPr>
                <p:nvPr/>
              </p:nvSpPr>
              <p:spPr>
                <a:xfrm>
                  <a:off x="2014710" y="5832023"/>
                  <a:ext cx="1546919" cy="400109"/>
                </a:xfrm>
                <a:prstGeom prst="rect">
                  <a:avLst/>
                </a:prstGeom>
                <a:blipFill>
                  <a:blip r:embed="rId8"/>
                  <a:stretch>
                    <a:fillRect b="-8163"/>
                  </a:stretch>
                </a:blipFill>
              </p:spPr>
              <p:txBody>
                <a:bodyPr/>
                <a:lstStyle/>
                <a:p>
                  <a:r>
                    <a:rPr lang="en-US">
                      <a:noFill/>
                    </a:rPr>
                    <a:t> </a:t>
                  </a:r>
                </a:p>
              </p:txBody>
            </p:sp>
          </mc:Fallback>
        </mc:AlternateContent>
      </p:grpSp>
      <p:sp>
        <p:nvSpPr>
          <p:cNvPr id="22"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3" name="TextBox 22"/>
          <p:cNvSpPr txBox="1"/>
          <p:nvPr/>
        </p:nvSpPr>
        <p:spPr>
          <a:xfrm>
            <a:off x="3244084" y="1186480"/>
            <a:ext cx="5760359" cy="646331"/>
          </a:xfrm>
          <a:prstGeom prst="rect">
            <a:avLst/>
          </a:prstGeom>
          <a:noFill/>
        </p:spPr>
        <p:txBody>
          <a:bodyPr wrap="none" rtlCol="0">
            <a:spAutoFit/>
          </a:bodyPr>
          <a:lstStyle/>
          <a:p>
            <a:r>
              <a:rPr lang="en-US" sz="3600" dirty="0"/>
              <a:t>SOLUTION 1: Find a conjugate</a:t>
            </a:r>
          </a:p>
        </p:txBody>
      </p:sp>
    </p:spTree>
    <p:extLst>
      <p:ext uri="{BB962C8B-B14F-4D97-AF65-F5344CB8AC3E}">
        <p14:creationId xmlns:p14="http://schemas.microsoft.com/office/powerpoint/2010/main" val="224977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0"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mc:AlternateContent xmlns:mc="http://schemas.openxmlformats.org/markup-compatibility/2006" xmlns:a14="http://schemas.microsoft.com/office/drawing/2010/main">
        <mc:Choice Requires="a14">
          <p:sp>
            <p:nvSpPr>
              <p:cNvPr id="12" name="TextBox 11"/>
              <p:cNvSpPr txBox="1"/>
              <p:nvPr/>
            </p:nvSpPr>
            <p:spPr>
              <a:xfrm>
                <a:off x="2627987" y="2234760"/>
                <a:ext cx="3398944" cy="8800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den>
                      </m:f>
                    </m:oMath>
                  </m:oMathPara>
                </a14:m>
                <a:endParaRPr lang="en-US" sz="27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627987" y="2234760"/>
                <a:ext cx="3398944" cy="880049"/>
              </a:xfrm>
              <a:prstGeom prst="rect">
                <a:avLst/>
              </a:prstGeom>
              <a:blipFill>
                <a:blip r:embed="rId4"/>
                <a:stretch>
                  <a:fillRect/>
                </a:stretch>
              </a:blipFill>
            </p:spPr>
            <p:txBody>
              <a:bodyPr/>
              <a:lstStyle/>
              <a:p>
                <a:r>
                  <a:rPr lang="en-US">
                    <a:noFill/>
                  </a:rPr>
                  <a:t> </a:t>
                </a:r>
              </a:p>
            </p:txBody>
          </p:sp>
        </mc:Fallback>
      </mc:AlternateContent>
      <p:grpSp>
        <p:nvGrpSpPr>
          <p:cNvPr id="8" name="7 Grupo"/>
          <p:cNvGrpSpPr/>
          <p:nvPr/>
        </p:nvGrpSpPr>
        <p:grpSpPr>
          <a:xfrm>
            <a:off x="2247587" y="3191930"/>
            <a:ext cx="6771507" cy="1377878"/>
            <a:chOff x="494881" y="3337273"/>
            <a:chExt cx="9028676" cy="1837170"/>
          </a:xfrm>
        </p:grpSpPr>
        <mc:AlternateContent xmlns:mc="http://schemas.openxmlformats.org/markup-compatibility/2006" xmlns:a14="http://schemas.microsoft.com/office/drawing/2010/main">
          <mc:Choice Requires="a14">
            <p:sp>
              <p:nvSpPr>
                <p:cNvPr id="3" name="2 CuadroTexto"/>
                <p:cNvSpPr txBox="1"/>
                <p:nvPr/>
              </p:nvSpPr>
              <p:spPr>
                <a:xfrm>
                  <a:off x="3562524" y="3337273"/>
                  <a:ext cx="5961033" cy="18371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700" dirty="0"/>
                          <m:t>P</m:t>
                        </m:r>
                        <m:r>
                          <a:rPr lang="en-US" sz="2700" i="1">
                            <a:latin typeface="Cambria Math"/>
                          </a:rPr>
                          <m:t>(</m:t>
                        </m:r>
                        <m:r>
                          <a:rPr lang="en-US" sz="2700" i="1">
                            <a:latin typeface="Cambria Math"/>
                            <a:ea typeface="Cambria Math"/>
                          </a:rPr>
                          <m:t>𝜃</m:t>
                        </m:r>
                        <m:r>
                          <a:rPr lang="en-US" sz="2700" i="1">
                            <a:latin typeface="Cambria Math"/>
                            <a:ea typeface="Cambria Math"/>
                          </a:rPr>
                          <m:t>|</m:t>
                        </m:r>
                        <m:r>
                          <a:rPr lang="en-US" sz="2700" i="1">
                            <a:latin typeface="Cambria Math"/>
                            <a:ea typeface="Cambria Math"/>
                          </a:rPr>
                          <m:t>𝛼</m:t>
                        </m:r>
                        <m:r>
                          <a:rPr lang="en-US" sz="2700" i="1">
                            <a:latin typeface="Cambria Math"/>
                            <a:ea typeface="Cambria Math"/>
                          </a:rPr>
                          <m:t>,</m:t>
                        </m:r>
                        <m:r>
                          <a:rPr lang="en-US" sz="2700" i="1">
                            <a:latin typeface="Cambria Math"/>
                            <a:ea typeface="Cambria Math"/>
                          </a:rPr>
                          <m:t>𝛽</m:t>
                        </m:r>
                        <m:r>
                          <a:rPr lang="en-US" sz="2700" i="1">
                            <a:latin typeface="Cambria Math"/>
                            <a:ea typeface="Cambria Math"/>
                          </a:rPr>
                          <m:t>)</m:t>
                        </m:r>
                        <m:r>
                          <m:rPr>
                            <m:nor/>
                          </m:rPr>
                          <a:rPr lang="en-US" sz="2700" dirty="0"/>
                          <m:t>=</m:t>
                        </m:r>
                        <m:f>
                          <m:fPr>
                            <m:ctrlPr>
                              <a:rPr lang="en-US" sz="2700" i="1">
                                <a:latin typeface="Cambria Math" panose="02040503050406030204" pitchFamily="18" charset="0"/>
                              </a:rPr>
                            </m:ctrlPr>
                          </m:fPr>
                          <m:num>
                            <m:sSup>
                              <m:sSupPr>
                                <m:ctrlPr>
                                  <a:rPr lang="en-US" sz="2700" i="1">
                                    <a:latin typeface="Cambria Math" panose="02040503050406030204" pitchFamily="18" charset="0"/>
                                  </a:rPr>
                                </m:ctrlPr>
                              </m:sSupPr>
                              <m:e>
                                <m:r>
                                  <a:rPr lang="en-US" sz="2700" i="1">
                                    <a:latin typeface="Cambria Math"/>
                                    <a:ea typeface="Cambria Math"/>
                                  </a:rPr>
                                  <m:t>𝜃</m:t>
                                </m:r>
                              </m:e>
                              <m:sup>
                                <m:r>
                                  <a:rPr lang="en-US" sz="2700" i="1">
                                    <a:latin typeface="Cambria Math"/>
                                    <a:ea typeface="Cambria Math"/>
                                  </a:rPr>
                                  <m:t>𝛼</m:t>
                                </m:r>
                                <m:r>
                                  <a:rPr lang="en-US" sz="2700" i="1">
                                    <a:latin typeface="Cambria Math"/>
                                    <a:ea typeface="Cambria Math"/>
                                  </a:rPr>
                                  <m:t>−1</m:t>
                                </m:r>
                              </m:sup>
                            </m:sSup>
                            <m:sSup>
                              <m:sSupPr>
                                <m:ctrlPr>
                                  <a:rPr lang="en-US" sz="2700" i="1">
                                    <a:latin typeface="Cambria Math" panose="02040503050406030204" pitchFamily="18" charset="0"/>
                                  </a:rPr>
                                </m:ctrlPr>
                              </m:sSupPr>
                              <m:e>
                                <m:d>
                                  <m:dPr>
                                    <m:ctrlPr>
                                      <a:rPr lang="en-US" sz="2700" i="1">
                                        <a:latin typeface="Cambria Math" panose="02040503050406030204" pitchFamily="18" charset="0"/>
                                      </a:rPr>
                                    </m:ctrlPr>
                                  </m:dPr>
                                  <m:e>
                                    <m:r>
                                      <a:rPr lang="en-US" sz="2700" i="1">
                                        <a:latin typeface="Cambria Math"/>
                                      </a:rPr>
                                      <m:t>1−</m:t>
                                    </m:r>
                                    <m:r>
                                      <a:rPr lang="en-US" sz="2700" i="1">
                                        <a:latin typeface="Cambria Math"/>
                                        <a:ea typeface="Cambria Math"/>
                                      </a:rPr>
                                      <m:t>𝜃</m:t>
                                    </m:r>
                                  </m:e>
                                </m:d>
                              </m:e>
                              <m:sup>
                                <m:r>
                                  <a:rPr lang="en-US" sz="2700" i="1">
                                    <a:latin typeface="Cambria Math"/>
                                    <a:ea typeface="Cambria Math"/>
                                  </a:rPr>
                                  <m:t>𝛽</m:t>
                                </m:r>
                                <m:r>
                                  <a:rPr lang="en-US" sz="2700" i="1">
                                    <a:latin typeface="Cambria Math"/>
                                    <a:ea typeface="Cambria Math"/>
                                  </a:rPr>
                                  <m:t>−1</m:t>
                                </m:r>
                              </m:sup>
                            </m:sSup>
                          </m:num>
                          <m:den>
                            <m:d>
                              <m:dPr>
                                <m:ctrlPr>
                                  <a:rPr lang="en-US" sz="2700" i="1">
                                    <a:latin typeface="Cambria Math" panose="02040503050406030204" pitchFamily="18" charset="0"/>
                                  </a:rPr>
                                </m:ctrlPr>
                              </m:dPr>
                              <m:e>
                                <m:f>
                                  <m:fPr>
                                    <m:ctrlPr>
                                      <a:rPr lang="en-US" sz="2700" i="1">
                                        <a:latin typeface="Cambria Math" panose="02040503050406030204" pitchFamily="18" charset="0"/>
                                      </a:rPr>
                                    </m:ctrlPr>
                                  </m:fPr>
                                  <m:num>
                                    <m:r>
                                      <m:rPr>
                                        <m:sty m:val="p"/>
                                      </m:rPr>
                                      <a:rPr lang="el-GR" sz="2700" i="1">
                                        <a:latin typeface="Cambria Math"/>
                                        <a:ea typeface="Cambria Math"/>
                                      </a:rPr>
                                      <m:t>Γ</m:t>
                                    </m:r>
                                    <m:r>
                                      <a:rPr lang="en-US" sz="2700" i="1">
                                        <a:latin typeface="Cambria Math"/>
                                        <a:ea typeface="Cambria Math"/>
                                      </a:rPr>
                                      <m:t>(</m:t>
                                    </m:r>
                                    <m:r>
                                      <a:rPr lang="en-US" sz="2700" i="1">
                                        <a:latin typeface="Cambria Math"/>
                                        <a:ea typeface="Cambria Math"/>
                                      </a:rPr>
                                      <m:t>𝛼</m:t>
                                    </m:r>
                                    <m:r>
                                      <a:rPr lang="en-US" sz="2700" i="1">
                                        <a:latin typeface="Cambria Math"/>
                                        <a:ea typeface="Cambria Math"/>
                                      </a:rPr>
                                      <m:t>)</m:t>
                                    </m:r>
                                    <m:r>
                                      <m:rPr>
                                        <m:sty m:val="p"/>
                                      </m:rPr>
                                      <a:rPr lang="el-GR" sz="2700" i="1">
                                        <a:latin typeface="Cambria Math"/>
                                        <a:ea typeface="Cambria Math"/>
                                      </a:rPr>
                                      <m:t>Γ</m:t>
                                    </m:r>
                                    <m:r>
                                      <a:rPr lang="en-US" sz="2700" i="1">
                                        <a:latin typeface="Cambria Math"/>
                                        <a:ea typeface="Cambria Math"/>
                                      </a:rPr>
                                      <m:t>(</m:t>
                                    </m:r>
                                    <m:r>
                                      <a:rPr lang="en-US" sz="2700" i="1">
                                        <a:latin typeface="Cambria Math"/>
                                        <a:ea typeface="Cambria Math"/>
                                      </a:rPr>
                                      <m:t>𝛽</m:t>
                                    </m:r>
                                    <m:r>
                                      <a:rPr lang="en-US" sz="2700" i="1">
                                        <a:latin typeface="Cambria Math"/>
                                        <a:ea typeface="Cambria Math"/>
                                      </a:rPr>
                                      <m:t>)</m:t>
                                    </m:r>
                                  </m:num>
                                  <m:den>
                                    <m:r>
                                      <m:rPr>
                                        <m:sty m:val="p"/>
                                      </m:rPr>
                                      <a:rPr lang="el-GR" sz="2700" i="1">
                                        <a:latin typeface="Cambria Math"/>
                                        <a:ea typeface="Cambria Math"/>
                                      </a:rPr>
                                      <m:t>Γ</m:t>
                                    </m:r>
                                    <m:r>
                                      <a:rPr lang="en-US" sz="2700" i="1">
                                        <a:latin typeface="Cambria Math"/>
                                        <a:ea typeface="Cambria Math"/>
                                      </a:rPr>
                                      <m:t>(</m:t>
                                    </m:r>
                                    <m:r>
                                      <a:rPr lang="en-US" sz="2700" i="1">
                                        <a:latin typeface="Cambria Math"/>
                                        <a:ea typeface="Cambria Math"/>
                                      </a:rPr>
                                      <m:t>𝛼</m:t>
                                    </m:r>
                                    <m:r>
                                      <a:rPr lang="en-US" sz="2700" i="1">
                                        <a:latin typeface="Cambria Math"/>
                                        <a:ea typeface="Cambria Math"/>
                                      </a:rPr>
                                      <m:t>+</m:t>
                                    </m:r>
                                    <m:r>
                                      <a:rPr lang="en-US" sz="2700" i="1">
                                        <a:latin typeface="Cambria Math"/>
                                        <a:ea typeface="Cambria Math"/>
                                      </a:rPr>
                                      <m:t>𝛽</m:t>
                                    </m:r>
                                    <m:r>
                                      <a:rPr lang="en-US" sz="2700" i="1">
                                        <a:latin typeface="Cambria Math"/>
                                        <a:ea typeface="Cambria Math"/>
                                      </a:rPr>
                                      <m:t>)</m:t>
                                    </m:r>
                                  </m:den>
                                </m:f>
                              </m:e>
                            </m:d>
                          </m:den>
                        </m:f>
                      </m:oMath>
                    </m:oMathPara>
                  </a14:m>
                  <a:endParaRPr lang="en-US" sz="2700" dirty="0"/>
                </a:p>
              </p:txBody>
            </p:sp>
          </mc:Choice>
          <mc:Fallback xmlns="">
            <p:sp>
              <p:nvSpPr>
                <p:cNvPr id="3" name="2 CuadroTexto"/>
                <p:cNvSpPr txBox="1">
                  <a:spLocks noRot="1" noChangeAspect="1" noMove="1" noResize="1" noEditPoints="1" noAdjustHandles="1" noChangeArrowheads="1" noChangeShapeType="1" noTextEdit="1"/>
                </p:cNvSpPr>
                <p:nvPr/>
              </p:nvSpPr>
              <p:spPr>
                <a:xfrm>
                  <a:off x="3562524" y="3337273"/>
                  <a:ext cx="5961033" cy="1837170"/>
                </a:xfrm>
                <a:prstGeom prst="rect">
                  <a:avLst/>
                </a:prstGeom>
                <a:blipFill>
                  <a:blip r:embed="rId5"/>
                  <a:stretch>
                    <a:fillRect/>
                  </a:stretch>
                </a:blipFill>
              </p:spPr>
              <p:txBody>
                <a:bodyPr/>
                <a:lstStyle/>
                <a:p>
                  <a:r>
                    <a:rPr lang="en-US">
                      <a:noFill/>
                    </a:rPr>
                    <a:t> </a:t>
                  </a:r>
                </a:p>
              </p:txBody>
            </p:sp>
          </mc:Fallback>
        </mc:AlternateContent>
        <p:sp>
          <p:nvSpPr>
            <p:cNvPr id="5" name="4 CuadroTexto"/>
            <p:cNvSpPr txBox="1"/>
            <p:nvPr/>
          </p:nvSpPr>
          <p:spPr>
            <a:xfrm>
              <a:off x="494881" y="3736362"/>
              <a:ext cx="3467103" cy="677108"/>
            </a:xfrm>
            <a:prstGeom prst="rect">
              <a:avLst/>
            </a:prstGeom>
            <a:noFill/>
          </p:spPr>
          <p:txBody>
            <a:bodyPr wrap="none" rtlCol="0">
              <a:spAutoFit/>
            </a:bodyPr>
            <a:lstStyle/>
            <a:p>
              <a:r>
                <a:rPr lang="en-US" sz="2700" b="1" dirty="0"/>
                <a:t>Beta distribution</a:t>
              </a:r>
            </a:p>
          </p:txBody>
        </p:sp>
      </p:grpSp>
      <mc:AlternateContent xmlns:mc="http://schemas.openxmlformats.org/markup-compatibility/2006" xmlns:a14="http://schemas.microsoft.com/office/drawing/2010/main">
        <mc:Choice Requires="a14">
          <p:sp>
            <p:nvSpPr>
              <p:cNvPr id="7" name="6 CuadroTexto"/>
              <p:cNvSpPr txBox="1"/>
              <p:nvPr/>
            </p:nvSpPr>
            <p:spPr>
              <a:xfrm>
                <a:off x="6320766" y="2396745"/>
                <a:ext cx="4205318"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a:ea typeface="Cambria Math"/>
                        </a:rPr>
                        <m:t>=</m:t>
                      </m:r>
                      <m:sSup>
                        <m:sSupPr>
                          <m:ctrlPr>
                            <a:rPr lang="en-US" sz="2700" i="1">
                              <a:latin typeface="Cambria Math" panose="02040503050406030204" pitchFamily="18" charset="0"/>
                              <a:ea typeface="Cambria Math"/>
                            </a:rPr>
                          </m:ctrlPr>
                        </m:sSupPr>
                        <m:e>
                          <m:r>
                            <a:rPr lang="en-US" sz="2700" i="1">
                              <a:latin typeface="Cambria Math"/>
                              <a:ea typeface="Cambria Math"/>
                            </a:rPr>
                            <m:t>𝐾</m:t>
                          </m:r>
                          <m:r>
                            <a:rPr lang="en-US" sz="2700" i="1">
                              <a:latin typeface="Cambria Math"/>
                              <a:ea typeface="Cambria Math"/>
                            </a:rPr>
                            <m:t>𝜃</m:t>
                          </m:r>
                        </m:e>
                        <m:sup>
                          <m:r>
                            <a:rPr lang="en-US" sz="2700" i="1">
                              <a:latin typeface="Cambria Math"/>
                              <a:ea typeface="Cambria Math"/>
                            </a:rPr>
                            <m:t>𝑦</m:t>
                          </m:r>
                          <m:r>
                            <a:rPr lang="en-US" sz="2700" i="1">
                              <a:latin typeface="Cambria Math"/>
                              <a:ea typeface="Cambria Math"/>
                            </a:rPr>
                            <m:t>+1−1</m:t>
                          </m:r>
                        </m:sup>
                      </m:sSup>
                      <m:sSup>
                        <m:sSupPr>
                          <m:ctrlPr>
                            <a:rPr lang="en-US" sz="2700" i="1">
                              <a:latin typeface="Cambria Math" panose="02040503050406030204" pitchFamily="18" charset="0"/>
                              <a:ea typeface="Cambria Math"/>
                            </a:rPr>
                          </m:ctrlPr>
                        </m:sSupPr>
                        <m:e>
                          <m:d>
                            <m:dPr>
                              <m:ctrlPr>
                                <a:rPr lang="en-US" sz="2700" i="1">
                                  <a:latin typeface="Cambria Math" panose="02040503050406030204" pitchFamily="18" charset="0"/>
                                  <a:ea typeface="Cambria Math"/>
                                </a:rPr>
                              </m:ctrlPr>
                            </m:dPr>
                            <m:e>
                              <m:r>
                                <a:rPr lang="en-US" sz="2700" i="1">
                                  <a:latin typeface="Cambria Math"/>
                                  <a:ea typeface="Cambria Math"/>
                                </a:rPr>
                                <m:t>1−</m:t>
                              </m:r>
                              <m:r>
                                <a:rPr lang="en-US" sz="2700" i="1">
                                  <a:latin typeface="Cambria Math"/>
                                  <a:ea typeface="Cambria Math"/>
                                </a:rPr>
                                <m:t>𝜃</m:t>
                              </m:r>
                            </m:e>
                          </m:d>
                        </m:e>
                        <m:sup>
                          <m:r>
                            <a:rPr lang="en-US" sz="2700" i="1">
                              <a:latin typeface="Cambria Math"/>
                              <a:ea typeface="Cambria Math"/>
                            </a:rPr>
                            <m:t>𝑛</m:t>
                          </m:r>
                          <m:r>
                            <a:rPr lang="en-US" sz="2700" i="1">
                              <a:latin typeface="Cambria Math"/>
                              <a:ea typeface="Cambria Math"/>
                            </a:rPr>
                            <m:t>−</m:t>
                          </m:r>
                          <m:r>
                            <a:rPr lang="en-US" sz="2700" i="1">
                              <a:latin typeface="Cambria Math"/>
                              <a:ea typeface="Cambria Math"/>
                            </a:rPr>
                            <m:t>𝑦</m:t>
                          </m:r>
                          <m:r>
                            <a:rPr lang="en-US" sz="2700" i="1">
                              <a:latin typeface="Cambria Math"/>
                              <a:ea typeface="Cambria Math"/>
                            </a:rPr>
                            <m:t>+1−1</m:t>
                          </m:r>
                        </m:sup>
                      </m:sSup>
                    </m:oMath>
                  </m:oMathPara>
                </a14:m>
                <a:endParaRPr lang="en-US" sz="2700" dirty="0"/>
              </a:p>
            </p:txBody>
          </p:sp>
        </mc:Choice>
        <mc:Fallback xmlns="">
          <p:sp>
            <p:nvSpPr>
              <p:cNvPr id="7" name="6 CuadroTexto"/>
              <p:cNvSpPr txBox="1">
                <a:spLocks noRot="1" noChangeAspect="1" noMove="1" noResize="1" noEditPoints="1" noAdjustHandles="1" noChangeArrowheads="1" noChangeShapeType="1" noTextEdit="1"/>
              </p:cNvSpPr>
              <p:nvPr/>
            </p:nvSpPr>
            <p:spPr>
              <a:xfrm>
                <a:off x="6320766" y="2396745"/>
                <a:ext cx="4205318" cy="507831"/>
              </a:xfrm>
              <a:prstGeom prst="rect">
                <a:avLst/>
              </a:prstGeom>
              <a:blipFill>
                <a:blip r:embed="rId6"/>
                <a:stretch>
                  <a:fillRect/>
                </a:stretch>
              </a:blipFill>
            </p:spPr>
            <p:txBody>
              <a:bodyPr/>
              <a:lstStyle/>
              <a:p>
                <a:r>
                  <a:rPr lang="en-US">
                    <a:noFill/>
                  </a:rPr>
                  <a:t> </a:t>
                </a:r>
              </a:p>
            </p:txBody>
          </p:sp>
        </mc:Fallback>
      </mc:AlternateContent>
      <p:grpSp>
        <p:nvGrpSpPr>
          <p:cNvPr id="10" name="9 Grupo"/>
          <p:cNvGrpSpPr/>
          <p:nvPr/>
        </p:nvGrpSpPr>
        <p:grpSpPr>
          <a:xfrm>
            <a:off x="6353534" y="2396744"/>
            <a:ext cx="4011284" cy="1296440"/>
            <a:chOff x="5969479" y="2277024"/>
            <a:chExt cx="5348378" cy="1728587"/>
          </a:xfrm>
        </p:grpSpPr>
        <p:sp>
          <p:nvSpPr>
            <p:cNvPr id="13" name="12 Rectángulo"/>
            <p:cNvSpPr/>
            <p:nvPr/>
          </p:nvSpPr>
          <p:spPr>
            <a:xfrm>
              <a:off x="6901132" y="2277024"/>
              <a:ext cx="4416725" cy="64633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16 Rectángulo"/>
            <p:cNvSpPr/>
            <p:nvPr/>
          </p:nvSpPr>
          <p:spPr>
            <a:xfrm>
              <a:off x="5969479" y="3359280"/>
              <a:ext cx="3260786" cy="64633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5 CuadroTexto"/>
          <p:cNvSpPr txBox="1"/>
          <p:nvPr/>
        </p:nvSpPr>
        <p:spPr>
          <a:xfrm>
            <a:off x="2406951" y="4794671"/>
            <a:ext cx="6872331" cy="415498"/>
          </a:xfrm>
          <a:prstGeom prst="rect">
            <a:avLst/>
          </a:prstGeom>
          <a:noFill/>
        </p:spPr>
        <p:txBody>
          <a:bodyPr wrap="none" rtlCol="0">
            <a:spAutoFit/>
          </a:bodyPr>
          <a:lstStyle/>
          <a:p>
            <a:r>
              <a:rPr lang="en-US" sz="2100" dirty="0"/>
              <a:t>“Beta distribution is a </a:t>
            </a:r>
            <a:r>
              <a:rPr lang="en-US" sz="2100" b="1" dirty="0"/>
              <a:t>conjugate</a:t>
            </a:r>
            <a:r>
              <a:rPr lang="en-US" sz="2100" dirty="0"/>
              <a:t> of the Binomial distribution”</a:t>
            </a:r>
          </a:p>
        </p:txBody>
      </p:sp>
      <mc:AlternateContent xmlns:mc="http://schemas.openxmlformats.org/markup-compatibility/2006" xmlns:a14="http://schemas.microsoft.com/office/drawing/2010/main">
        <mc:Choice Requires="a14">
          <p:sp>
            <p:nvSpPr>
              <p:cNvPr id="16" name="8 Rectángulo"/>
              <p:cNvSpPr/>
              <p:nvPr/>
            </p:nvSpPr>
            <p:spPr>
              <a:xfrm>
                <a:off x="3262089" y="5404050"/>
                <a:ext cx="4668907"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r>
                        <a:rPr lang="en-US" sz="2700" i="1">
                          <a:latin typeface="Cambria Math"/>
                          <a:ea typeface="Cambria Math" panose="02040503050406030204" pitchFamily="18" charset="0"/>
                        </a:rPr>
                        <m:t>𝐵</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𝑦</m:t>
                      </m:r>
                      <m:r>
                        <a:rPr lang="en-US" sz="2700" i="1">
                          <a:latin typeface="Cambria Math"/>
                          <a:ea typeface="Cambria Math" panose="02040503050406030204" pitchFamily="18" charset="0"/>
                        </a:rPr>
                        <m:t>+1,</m:t>
                      </m:r>
                      <m:r>
                        <a:rPr lang="en-US" sz="2700" i="1">
                          <a:latin typeface="Cambria Math"/>
                          <a:ea typeface="Cambria Math" panose="02040503050406030204" pitchFamily="18" charset="0"/>
                        </a:rPr>
                        <m:t>𝑛</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𝑦</m:t>
                      </m:r>
                      <m:r>
                        <a:rPr lang="en-US" sz="2700" i="1">
                          <a:latin typeface="Cambria Math"/>
                          <a:ea typeface="Cambria Math" panose="02040503050406030204" pitchFamily="18" charset="0"/>
                        </a:rPr>
                        <m:t>+1)</m:t>
                      </m:r>
                    </m:oMath>
                  </m:oMathPara>
                </a14:m>
                <a:endParaRPr lang="en-US" sz="2700" dirty="0"/>
              </a:p>
            </p:txBody>
          </p:sp>
        </mc:Choice>
        <mc:Fallback xmlns="">
          <p:sp>
            <p:nvSpPr>
              <p:cNvPr id="16" name="8 Rectángulo"/>
              <p:cNvSpPr>
                <a:spLocks noRot="1" noChangeAspect="1" noMove="1" noResize="1" noEditPoints="1" noAdjustHandles="1" noChangeArrowheads="1" noChangeShapeType="1" noTextEdit="1"/>
              </p:cNvSpPr>
              <p:nvPr/>
            </p:nvSpPr>
            <p:spPr>
              <a:xfrm>
                <a:off x="3262089" y="5404050"/>
                <a:ext cx="4668907" cy="507831"/>
              </a:xfrm>
              <a:prstGeom prst="rect">
                <a:avLst/>
              </a:prstGeom>
              <a:blipFill>
                <a:blip r:embed="rId7"/>
                <a:stretch>
                  <a:fillRect/>
                </a:stretch>
              </a:blipFill>
            </p:spPr>
            <p:txBody>
              <a:bodyPr/>
              <a:lstStyle/>
              <a:p>
                <a:r>
                  <a:rPr lang="en-US">
                    <a:noFill/>
                  </a:rPr>
                  <a:t> </a:t>
                </a:r>
              </a:p>
            </p:txBody>
          </p:sp>
        </mc:Fallback>
      </mc:AlternateContent>
      <p:sp>
        <p:nvSpPr>
          <p:cNvPr id="18"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19" name="TextBox 18"/>
          <p:cNvSpPr txBox="1"/>
          <p:nvPr/>
        </p:nvSpPr>
        <p:spPr>
          <a:xfrm>
            <a:off x="3244084" y="1186480"/>
            <a:ext cx="5760359" cy="646331"/>
          </a:xfrm>
          <a:prstGeom prst="rect">
            <a:avLst/>
          </a:prstGeom>
          <a:noFill/>
        </p:spPr>
        <p:txBody>
          <a:bodyPr wrap="none" rtlCol="0">
            <a:spAutoFit/>
          </a:bodyPr>
          <a:lstStyle/>
          <a:p>
            <a:r>
              <a:rPr lang="en-US" sz="3600" dirty="0"/>
              <a:t>SOLUTION 1: Find a conjugate</a:t>
            </a:r>
          </a:p>
        </p:txBody>
      </p:sp>
      <p:sp>
        <p:nvSpPr>
          <p:cNvPr id="11" name="TextBox 10"/>
          <p:cNvSpPr txBox="1"/>
          <p:nvPr/>
        </p:nvSpPr>
        <p:spPr>
          <a:xfrm>
            <a:off x="7888161" y="2008673"/>
            <a:ext cx="1640770" cy="369332"/>
          </a:xfrm>
          <a:prstGeom prst="rect">
            <a:avLst/>
          </a:prstGeom>
          <a:noFill/>
        </p:spPr>
        <p:txBody>
          <a:bodyPr wrap="none" rtlCol="0">
            <a:spAutoFit/>
          </a:bodyPr>
          <a:lstStyle/>
          <a:p>
            <a:r>
              <a:rPr lang="en-US" dirty="0"/>
              <a:t>Function kernel</a:t>
            </a:r>
          </a:p>
        </p:txBody>
      </p:sp>
    </p:spTree>
    <p:extLst>
      <p:ext uri="{BB962C8B-B14F-4D97-AF65-F5344CB8AC3E}">
        <p14:creationId xmlns:p14="http://schemas.microsoft.com/office/powerpoint/2010/main" val="157424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6"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2" name="1 Título"/>
          <p:cNvSpPr>
            <a:spLocks noGrp="1"/>
          </p:cNvSpPr>
          <p:nvPr>
            <p:ph type="title"/>
          </p:nvPr>
        </p:nvSpPr>
        <p:spPr>
          <a:xfrm>
            <a:off x="296090" y="23018"/>
            <a:ext cx="11982995" cy="1325563"/>
          </a:xfrm>
        </p:spPr>
        <p:txBody>
          <a:bodyPr>
            <a:normAutofit fontScale="90000"/>
          </a:bodyPr>
          <a:lstStyle/>
          <a:p>
            <a:pPr algn="ctr"/>
            <a:r>
              <a:rPr lang="en-US" dirty="0">
                <a:solidFill>
                  <a:schemeClr val="accent4">
                    <a:lumMod val="60000"/>
                    <a:lumOff val="40000"/>
                  </a:schemeClr>
                </a:solidFill>
                <a:latin typeface="Goudy Stout" panose="0202090407030B020401" pitchFamily="18" charset="0"/>
              </a:rPr>
              <a:t>MODEL, PARAMETER(s) AND OBSERVED DATA</a:t>
            </a:r>
          </a:p>
        </p:txBody>
      </p:sp>
      <p:sp>
        <p:nvSpPr>
          <p:cNvPr id="4" name="3 Nube"/>
          <p:cNvSpPr/>
          <p:nvPr/>
        </p:nvSpPr>
        <p:spPr>
          <a:xfrm>
            <a:off x="1752600" y="1295400"/>
            <a:ext cx="3505200" cy="281940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4 CuadroTexto"/>
          <p:cNvSpPr txBox="1"/>
          <p:nvPr/>
        </p:nvSpPr>
        <p:spPr>
          <a:xfrm>
            <a:off x="2057401" y="1972270"/>
            <a:ext cx="2916183" cy="923330"/>
          </a:xfrm>
          <a:prstGeom prst="rect">
            <a:avLst/>
          </a:prstGeom>
          <a:noFill/>
        </p:spPr>
        <p:txBody>
          <a:bodyPr wrap="none" rtlCol="0">
            <a:spAutoFit/>
          </a:bodyPr>
          <a:lstStyle/>
          <a:p>
            <a:r>
              <a:rPr lang="en-US" sz="5400" dirty="0">
                <a:latin typeface="Arial Black" panose="020B0A04020102020204" pitchFamily="34" charset="0"/>
              </a:rPr>
              <a:t>MODEL</a:t>
            </a:r>
          </a:p>
        </p:txBody>
      </p:sp>
      <p:sp>
        <p:nvSpPr>
          <p:cNvPr id="6" name="5 CuadroTexto"/>
          <p:cNvSpPr txBox="1"/>
          <p:nvPr/>
        </p:nvSpPr>
        <p:spPr>
          <a:xfrm>
            <a:off x="3124201" y="2590801"/>
            <a:ext cx="585417" cy="1015663"/>
          </a:xfrm>
          <a:prstGeom prst="rect">
            <a:avLst/>
          </a:prstGeom>
          <a:noFill/>
        </p:spPr>
        <p:txBody>
          <a:bodyPr wrap="none" rtlCol="0">
            <a:spAutoFit/>
          </a:bodyPr>
          <a:lstStyle/>
          <a:p>
            <a:r>
              <a:rPr lang="en-US" sz="6000" b="1" i="1" dirty="0">
                <a:solidFill>
                  <a:srgbClr val="FF0000"/>
                </a:solidFill>
                <a:latin typeface="Symbol" panose="05050102010706020507" pitchFamily="18" charset="2"/>
              </a:rPr>
              <a:t>q</a:t>
            </a:r>
          </a:p>
        </p:txBody>
      </p:sp>
      <p:sp>
        <p:nvSpPr>
          <p:cNvPr id="7" name="6 Flecha derecha"/>
          <p:cNvSpPr/>
          <p:nvPr/>
        </p:nvSpPr>
        <p:spPr>
          <a:xfrm>
            <a:off x="5410200" y="2133600"/>
            <a:ext cx="1689340" cy="6858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900" y="1366942"/>
            <a:ext cx="2837500" cy="1681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1" y="3209898"/>
            <a:ext cx="2684987" cy="1590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11 Flecha derecha"/>
          <p:cNvSpPr/>
          <p:nvPr/>
        </p:nvSpPr>
        <p:spPr>
          <a:xfrm rot="1364530">
            <a:off x="5257800" y="3195478"/>
            <a:ext cx="1689340" cy="6858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12 Flecha curvada hacia la derecha"/>
          <p:cNvSpPr/>
          <p:nvPr/>
        </p:nvSpPr>
        <p:spPr>
          <a:xfrm rot="5920484" flipH="1">
            <a:off x="4518971" y="2921423"/>
            <a:ext cx="2057399" cy="52057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13 CuadroTexto"/>
          <p:cNvSpPr txBox="1"/>
          <p:nvPr/>
        </p:nvSpPr>
        <p:spPr>
          <a:xfrm>
            <a:off x="5510584" y="5181601"/>
            <a:ext cx="926857" cy="1015663"/>
          </a:xfrm>
          <a:prstGeom prst="rect">
            <a:avLst/>
          </a:prstGeom>
          <a:noFill/>
        </p:spPr>
        <p:txBody>
          <a:bodyPr wrap="none" rtlCol="0">
            <a:spAutoFit/>
          </a:bodyPr>
          <a:lstStyle/>
          <a:p>
            <a:r>
              <a:rPr lang="en-US" sz="6000" b="1" i="1" dirty="0">
                <a:solidFill>
                  <a:srgbClr val="FF0000"/>
                </a:solidFill>
                <a:latin typeface="Symbol" panose="05050102010706020507" pitchFamily="18" charset="2"/>
              </a:rPr>
              <a:t>q?</a:t>
            </a:r>
          </a:p>
        </p:txBody>
      </p:sp>
    </p:spTree>
    <p:extLst>
      <p:ext uri="{BB962C8B-B14F-4D97-AF65-F5344CB8AC3E}">
        <p14:creationId xmlns:p14="http://schemas.microsoft.com/office/powerpoint/2010/main" val="153443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mc:AlternateContent xmlns:mc="http://schemas.openxmlformats.org/markup-compatibility/2006" xmlns:a14="http://schemas.microsoft.com/office/drawing/2010/main">
        <mc:Choice Requires="a14">
          <p:sp>
            <p:nvSpPr>
              <p:cNvPr id="12" name="TextBox 11"/>
              <p:cNvSpPr txBox="1"/>
              <p:nvPr/>
            </p:nvSpPr>
            <p:spPr>
              <a:xfrm>
                <a:off x="2587555" y="2354145"/>
                <a:ext cx="6309676" cy="957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den>
                      </m:f>
                      <m:r>
                        <a:rPr lang="en-US" sz="2700" i="1">
                          <a:latin typeface="Cambria Math"/>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nary>
                            <m:naryPr>
                              <m:limLoc m:val="undOvr"/>
                              <m:subHide m:val="on"/>
                              <m:supHide m:val="on"/>
                              <m:ctrlPr>
                                <a:rPr lang="en-US" sz="2700" i="1">
                                  <a:latin typeface="Cambria Math" panose="02040503050406030204" pitchFamily="18" charset="0"/>
                                  <a:ea typeface="Cambria Math" panose="02040503050406030204" pitchFamily="18" charset="0"/>
                                </a:rPr>
                              </m:ctrlPr>
                            </m:naryPr>
                            <m:sub/>
                            <m:sup/>
                            <m:e>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𝑑</m:t>
                              </m:r>
                              <m:r>
                                <a:rPr lang="en-US" sz="2700" i="1">
                                  <a:latin typeface="Cambria Math"/>
                                  <a:ea typeface="Cambria Math"/>
                                </a:rPr>
                                <m:t>𝜃</m:t>
                              </m:r>
                            </m:e>
                          </m:nary>
                        </m:den>
                      </m:f>
                    </m:oMath>
                  </m:oMathPara>
                </a14:m>
                <a:endParaRPr lang="en-US" sz="27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587555" y="2354145"/>
                <a:ext cx="6309676" cy="957506"/>
              </a:xfrm>
              <a:prstGeom prst="rect">
                <a:avLst/>
              </a:prstGeom>
              <a:blipFill>
                <a:blip r:embed="rId4"/>
                <a:stretch>
                  <a:fillRect/>
                </a:stretch>
              </a:blipFill>
            </p:spPr>
            <p:txBody>
              <a:bodyPr/>
              <a:lstStyle/>
              <a:p>
                <a:r>
                  <a:rPr lang="en-US">
                    <a:noFill/>
                  </a:rPr>
                  <a:t> </a:t>
                </a:r>
              </a:p>
            </p:txBody>
          </p:sp>
        </mc:Fallback>
      </mc:AlternateContent>
      <p:sp>
        <p:nvSpPr>
          <p:cNvPr id="4" name="AutoShape 2" descr="\frac{x^{\alpha-1}(1-x)^{\beta-1}} {\Beta(\alpha,\beta)}\!"/>
          <p:cNvSpPr>
            <a:spLocks noChangeAspect="1" noChangeArrowheads="1"/>
          </p:cNvSpPr>
          <p:nvPr/>
        </p:nvSpPr>
        <p:spPr bwMode="auto">
          <a:xfrm>
            <a:off x="1640681" y="7489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mc:AlternateContent xmlns:mc="http://schemas.openxmlformats.org/markup-compatibility/2006" xmlns:a14="http://schemas.microsoft.com/office/drawing/2010/main">
        <mc:Choice Requires="a14">
          <p:sp>
            <p:nvSpPr>
              <p:cNvPr id="6" name="5 CuadroTexto"/>
              <p:cNvSpPr txBox="1"/>
              <p:nvPr/>
            </p:nvSpPr>
            <p:spPr>
              <a:xfrm>
                <a:off x="4566254" y="3687426"/>
                <a:ext cx="2890791" cy="11821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2700" b="1" i="1">
                              <a:solidFill>
                                <a:srgbClr val="FF0000"/>
                              </a:solidFill>
                              <a:latin typeface="Cambria Math" panose="02040503050406030204" pitchFamily="18" charset="0"/>
                            </a:rPr>
                          </m:ctrlPr>
                        </m:naryPr>
                        <m:sub/>
                        <m:sup/>
                        <m:e>
                          <m:r>
                            <a:rPr lang="en-US" sz="2700" b="1" i="1">
                              <a:solidFill>
                                <a:srgbClr val="FF0000"/>
                              </a:solidFill>
                              <a:latin typeface="Cambria Math" panose="02040503050406030204" pitchFamily="18" charset="0"/>
                              <a:ea typeface="Cambria Math" panose="02040503050406030204" pitchFamily="18" charset="0"/>
                            </a:rPr>
                            <m:t>𝑷</m:t>
                          </m:r>
                          <m:d>
                            <m:dPr>
                              <m:ctrlPr>
                                <a:rPr lang="en-US" sz="2700" b="1" i="1">
                                  <a:solidFill>
                                    <a:srgbClr val="FF0000"/>
                                  </a:solidFill>
                                  <a:latin typeface="Cambria Math" panose="02040503050406030204" pitchFamily="18" charset="0"/>
                                  <a:ea typeface="Cambria Math" panose="02040503050406030204" pitchFamily="18" charset="0"/>
                                </a:rPr>
                              </m:ctrlPr>
                            </m:dPr>
                            <m:e>
                              <m:r>
                                <a:rPr lang="en-US" sz="2700" b="1" i="1">
                                  <a:solidFill>
                                    <a:srgbClr val="FF0000"/>
                                  </a:solidFill>
                                  <a:latin typeface="Cambria Math" panose="02040503050406030204" pitchFamily="18" charset="0"/>
                                  <a:ea typeface="Cambria Math" panose="02040503050406030204" pitchFamily="18" charset="0"/>
                                </a:rPr>
                                <m:t>𝜽</m:t>
                              </m:r>
                            </m:e>
                          </m:d>
                          <m:r>
                            <a:rPr lang="en-US" sz="2700" b="1" i="1">
                              <a:solidFill>
                                <a:srgbClr val="FF0000"/>
                              </a:solidFill>
                              <a:latin typeface="Cambria Math" panose="02040503050406030204" pitchFamily="18" charset="0"/>
                              <a:ea typeface="Cambria Math" panose="02040503050406030204" pitchFamily="18" charset="0"/>
                            </a:rPr>
                            <m:t>𝑷</m:t>
                          </m:r>
                          <m:d>
                            <m:dPr>
                              <m:ctrlPr>
                                <a:rPr lang="en-US" sz="2700" b="1" i="1">
                                  <a:solidFill>
                                    <a:srgbClr val="FF0000"/>
                                  </a:solidFill>
                                  <a:latin typeface="Cambria Math" panose="02040503050406030204" pitchFamily="18" charset="0"/>
                                  <a:ea typeface="Cambria Math" panose="02040503050406030204" pitchFamily="18" charset="0"/>
                                </a:rPr>
                              </m:ctrlPr>
                            </m:dPr>
                            <m:e>
                              <m:r>
                                <a:rPr lang="en-US" sz="2700" b="1" i="1">
                                  <a:solidFill>
                                    <a:srgbClr val="FF0000"/>
                                  </a:solidFill>
                                  <a:latin typeface="Cambria Math" panose="02040503050406030204" pitchFamily="18" charset="0"/>
                                  <a:ea typeface="Cambria Math" panose="02040503050406030204" pitchFamily="18" charset="0"/>
                                </a:rPr>
                                <m:t>𝑫</m:t>
                              </m:r>
                            </m:e>
                            <m:e>
                              <m:r>
                                <a:rPr lang="en-US" sz="2700" b="1" i="1">
                                  <a:solidFill>
                                    <a:srgbClr val="FF0000"/>
                                  </a:solidFill>
                                  <a:latin typeface="Cambria Math" panose="02040503050406030204" pitchFamily="18" charset="0"/>
                                  <a:ea typeface="Cambria Math" panose="02040503050406030204" pitchFamily="18" charset="0"/>
                                </a:rPr>
                                <m:t>𝜽</m:t>
                              </m:r>
                            </m:e>
                          </m:d>
                          <m:r>
                            <a:rPr lang="en-US" sz="2700" b="1" i="1">
                              <a:solidFill>
                                <a:srgbClr val="FF0000"/>
                              </a:solidFill>
                              <a:latin typeface="Cambria Math"/>
                              <a:ea typeface="Cambria Math" panose="02040503050406030204" pitchFamily="18" charset="0"/>
                            </a:rPr>
                            <m:t>𝒅</m:t>
                          </m:r>
                          <m:r>
                            <a:rPr lang="en-US" sz="2700" b="1" i="1">
                              <a:solidFill>
                                <a:srgbClr val="FF0000"/>
                              </a:solidFill>
                              <a:latin typeface="Cambria Math"/>
                              <a:ea typeface="Cambria Math"/>
                            </a:rPr>
                            <m:t>𝜽</m:t>
                          </m:r>
                        </m:e>
                      </m:nary>
                    </m:oMath>
                  </m:oMathPara>
                </a14:m>
                <a:endParaRPr lang="en-US" sz="2700" b="1" dirty="0">
                  <a:solidFill>
                    <a:srgbClr val="FF0000"/>
                  </a:solidFill>
                </a:endParaRPr>
              </a:p>
            </p:txBody>
          </p:sp>
        </mc:Choice>
        <mc:Fallback xmlns="">
          <p:sp>
            <p:nvSpPr>
              <p:cNvPr id="6" name="5 CuadroTexto"/>
              <p:cNvSpPr txBox="1">
                <a:spLocks noRot="1" noChangeAspect="1" noMove="1" noResize="1" noEditPoints="1" noAdjustHandles="1" noChangeArrowheads="1" noChangeShapeType="1" noTextEdit="1"/>
              </p:cNvSpPr>
              <p:nvPr/>
            </p:nvSpPr>
            <p:spPr>
              <a:xfrm>
                <a:off x="4566254" y="3687426"/>
                <a:ext cx="2890791" cy="1182183"/>
              </a:xfrm>
              <a:prstGeom prst="rect">
                <a:avLst/>
              </a:prstGeom>
              <a:blipFill>
                <a:blip r:embed="rId5"/>
                <a:stretch>
                  <a:fillRect/>
                </a:stretch>
              </a:blipFill>
            </p:spPr>
            <p:txBody>
              <a:bodyPr/>
              <a:lstStyle/>
              <a:p>
                <a:r>
                  <a:rPr lang="en-US">
                    <a:noFill/>
                  </a:rPr>
                  <a:t> </a:t>
                </a:r>
              </a:p>
            </p:txBody>
          </p:sp>
        </mc:Fallback>
      </mc:AlternateContent>
      <p:sp>
        <p:nvSpPr>
          <p:cNvPr id="3" name="2 Llamada rectangular redondeada"/>
          <p:cNvSpPr/>
          <p:nvPr/>
        </p:nvSpPr>
        <p:spPr>
          <a:xfrm>
            <a:off x="3414624" y="3581158"/>
            <a:ext cx="4917057" cy="1371600"/>
          </a:xfrm>
          <a:prstGeom prst="wedgeRoundRectCallout">
            <a:avLst>
              <a:gd name="adj1" fmla="val -55043"/>
              <a:gd name="adj2" fmla="val 8702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4 CuadroTexto"/>
          <p:cNvSpPr txBox="1"/>
          <p:nvPr/>
        </p:nvSpPr>
        <p:spPr>
          <a:xfrm>
            <a:off x="2224177" y="5474302"/>
            <a:ext cx="4163832" cy="553998"/>
          </a:xfrm>
          <a:prstGeom prst="rect">
            <a:avLst/>
          </a:prstGeom>
          <a:noFill/>
        </p:spPr>
        <p:txBody>
          <a:bodyPr wrap="none" rtlCol="0">
            <a:spAutoFit/>
          </a:bodyPr>
          <a:lstStyle/>
          <a:p>
            <a:r>
              <a:rPr lang="en-US" sz="3000" b="1" dirty="0">
                <a:solidFill>
                  <a:srgbClr val="FF0000"/>
                </a:solidFill>
              </a:rPr>
              <a:t>What if it does not exist?</a:t>
            </a:r>
          </a:p>
        </p:txBody>
      </p:sp>
      <p:grpSp>
        <p:nvGrpSpPr>
          <p:cNvPr id="9" name="8 Grupo"/>
          <p:cNvGrpSpPr/>
          <p:nvPr/>
        </p:nvGrpSpPr>
        <p:grpSpPr>
          <a:xfrm>
            <a:off x="6433974" y="2354145"/>
            <a:ext cx="4170766" cy="3477006"/>
            <a:chOff x="6648232" y="1284660"/>
            <a:chExt cx="5561021" cy="4636008"/>
          </a:xfrm>
        </p:grpSpPr>
        <p:sp>
          <p:nvSpPr>
            <p:cNvPr id="8" name="7 Llamada rectangular redondeada"/>
            <p:cNvSpPr/>
            <p:nvPr/>
          </p:nvSpPr>
          <p:spPr>
            <a:xfrm>
              <a:off x="6648232" y="1284660"/>
              <a:ext cx="1364095" cy="638251"/>
            </a:xfrm>
            <a:prstGeom prst="wedgeRoundRectCallout">
              <a:avLst>
                <a:gd name="adj1" fmla="val 187182"/>
                <a:gd name="adj2" fmla="val 371617"/>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6 CuadroTexto"/>
            <p:cNvSpPr txBox="1"/>
            <p:nvPr/>
          </p:nvSpPr>
          <p:spPr>
            <a:xfrm>
              <a:off x="9322421" y="3950898"/>
              <a:ext cx="2886832" cy="1969770"/>
            </a:xfrm>
            <a:prstGeom prst="rect">
              <a:avLst/>
            </a:prstGeom>
            <a:noFill/>
          </p:spPr>
          <p:txBody>
            <a:bodyPr wrap="square" rtlCol="0">
              <a:spAutoFit/>
            </a:bodyPr>
            <a:lstStyle/>
            <a:p>
              <a:r>
                <a:rPr lang="en-US" sz="3000" b="1" dirty="0">
                  <a:solidFill>
                    <a:srgbClr val="FF0000"/>
                  </a:solidFill>
                </a:rPr>
                <a:t>What if there is no conjugate?</a:t>
              </a:r>
            </a:p>
          </p:txBody>
        </p:sp>
      </p:grpSp>
      <p:sp>
        <p:nvSpPr>
          <p:cNvPr id="1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15" name="TextBox 14"/>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p:spTree>
    <p:extLst>
      <p:ext uri="{BB962C8B-B14F-4D97-AF65-F5344CB8AC3E}">
        <p14:creationId xmlns:p14="http://schemas.microsoft.com/office/powerpoint/2010/main" val="74490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cxnSp>
        <p:nvCxnSpPr>
          <p:cNvPr id="5" name="4 Conector recto"/>
          <p:cNvCxnSpPr/>
          <p:nvPr/>
        </p:nvCxnSpPr>
        <p:spPr>
          <a:xfrm>
            <a:off x="2999117" y="1633631"/>
            <a:ext cx="0" cy="351957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999118" y="5153209"/>
            <a:ext cx="5667554"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8 CuadroTexto"/>
              <p:cNvSpPr txBox="1"/>
              <p:nvPr/>
            </p:nvSpPr>
            <p:spPr>
              <a:xfrm>
                <a:off x="8181540" y="5250256"/>
                <a:ext cx="532069" cy="600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𝜃</m:t>
                      </m:r>
                    </m:oMath>
                  </m:oMathPara>
                </a14:m>
                <a:endParaRPr lang="en-US" sz="3300" dirty="0"/>
              </a:p>
            </p:txBody>
          </p:sp>
        </mc:Choice>
        <mc:Fallback xmlns="">
          <p:sp>
            <p:nvSpPr>
              <p:cNvPr id="9" name="8 CuadroTexto"/>
              <p:cNvSpPr txBox="1">
                <a:spLocks noRot="1" noChangeAspect="1" noMove="1" noResize="1" noEditPoints="1" noAdjustHandles="1" noChangeArrowheads="1" noChangeShapeType="1" noTextEdit="1"/>
              </p:cNvSpPr>
              <p:nvPr/>
            </p:nvSpPr>
            <p:spPr>
              <a:xfrm>
                <a:off x="8181540" y="5250256"/>
                <a:ext cx="532069" cy="6001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9 CuadroTexto"/>
              <p:cNvSpPr txBox="1"/>
              <p:nvPr/>
            </p:nvSpPr>
            <p:spPr>
              <a:xfrm rot="16200000">
                <a:off x="898695" y="2666952"/>
                <a:ext cx="2473241" cy="11678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300" b="0" i="1" smtClean="0">
                              <a:latin typeface="Cambria Math" panose="02040503050406030204" pitchFamily="18" charset="0"/>
                              <a:ea typeface="Cambria Math" panose="02040503050406030204" pitchFamily="18" charset="0"/>
                            </a:rPr>
                          </m:ctrlPr>
                        </m:fPr>
                        <m:num>
                          <m:r>
                            <a:rPr lang="en-US" sz="3300" i="1" smtClean="0">
                              <a:latin typeface="Cambria Math"/>
                              <a:ea typeface="Cambria Math"/>
                            </a:rPr>
                            <m:t>𝑃</m:t>
                          </m:r>
                          <m:d>
                            <m:dPr>
                              <m:ctrlPr>
                                <a:rPr lang="en-US" sz="3300" i="1">
                                  <a:latin typeface="Cambria Math" panose="02040503050406030204" pitchFamily="18" charset="0"/>
                                  <a:ea typeface="Cambria Math"/>
                                </a:rPr>
                              </m:ctrlPr>
                            </m:dPr>
                            <m:e>
                              <m:r>
                                <a:rPr lang="en-US" sz="3300" i="1">
                                  <a:latin typeface="Cambria Math"/>
                                  <a:ea typeface="Cambria Math"/>
                                </a:rPr>
                                <m:t>𝜃</m:t>
                              </m:r>
                            </m:e>
                            <m:e>
                              <m:r>
                                <a:rPr lang="en-US" sz="3300" i="1">
                                  <a:latin typeface="Cambria Math"/>
                                  <a:ea typeface="Cambria Math"/>
                                </a:rPr>
                                <m:t>𝐷</m:t>
                              </m:r>
                            </m:e>
                          </m:d>
                          <m:r>
                            <a:rPr lang="en-US" sz="3300" b="0" i="1" smtClean="0">
                              <a:latin typeface="Cambria Math" panose="02040503050406030204" pitchFamily="18" charset="0"/>
                              <a:ea typeface="Cambria Math"/>
                            </a:rPr>
                            <m:t>𝑃</m:t>
                          </m:r>
                          <m:r>
                            <a:rPr lang="en-US" sz="3300" b="0" i="1" smtClean="0">
                              <a:latin typeface="Cambria Math" panose="02040503050406030204" pitchFamily="18" charset="0"/>
                              <a:ea typeface="Cambria Math"/>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ea typeface="Cambria Math" panose="02040503050406030204" pitchFamily="18" charset="0"/>
                            </a:rPr>
                            <m:t>)</m:t>
                          </m:r>
                        </m:num>
                        <m:den>
                          <m:r>
                            <a:rPr lang="en-US" sz="3300" b="0" i="1" smtClean="0">
                              <a:latin typeface="Cambria Math" panose="02040503050406030204" pitchFamily="18" charset="0"/>
                              <a:ea typeface="Cambria Math" panose="02040503050406030204" pitchFamily="18" charset="0"/>
                            </a:rPr>
                            <m:t>𝑃</m:t>
                          </m:r>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𝐷</m:t>
                          </m:r>
                          <m:r>
                            <a:rPr lang="en-US" sz="3300" b="0" i="1" smtClean="0">
                              <a:latin typeface="Cambria Math" panose="02040503050406030204" pitchFamily="18" charset="0"/>
                              <a:ea typeface="Cambria Math" panose="02040503050406030204" pitchFamily="18" charset="0"/>
                            </a:rPr>
                            <m:t>)</m:t>
                          </m:r>
                        </m:den>
                      </m:f>
                    </m:oMath>
                  </m:oMathPara>
                </a14:m>
                <a:endParaRPr lang="en-US" sz="3300" dirty="0"/>
              </a:p>
            </p:txBody>
          </p:sp>
        </mc:Choice>
        <mc:Fallback xmlns="">
          <p:sp>
            <p:nvSpPr>
              <p:cNvPr id="10" name="9 CuadroTexto"/>
              <p:cNvSpPr txBox="1">
                <a:spLocks noRot="1" noChangeAspect="1" noMove="1" noResize="1" noEditPoints="1" noAdjustHandles="1" noChangeArrowheads="1" noChangeShapeType="1" noTextEdit="1"/>
              </p:cNvSpPr>
              <p:nvPr/>
            </p:nvSpPr>
            <p:spPr>
              <a:xfrm rot="16200000">
                <a:off x="898695" y="2666952"/>
                <a:ext cx="2473241" cy="1167884"/>
              </a:xfrm>
              <a:prstGeom prst="rect">
                <a:avLst/>
              </a:prstGeom>
              <a:blipFill>
                <a:blip r:embed="rId5"/>
                <a:stretch>
                  <a:fillRect/>
                </a:stretch>
              </a:blipFill>
            </p:spPr>
            <p:txBody>
              <a:bodyPr/>
              <a:lstStyle/>
              <a:p>
                <a:r>
                  <a:rPr lang="en-US">
                    <a:noFill/>
                  </a:rPr>
                  <a:t> </a:t>
                </a:r>
              </a:p>
            </p:txBody>
          </p:sp>
        </mc:Fallback>
      </mc:AlternateContent>
      <p:sp>
        <p:nvSpPr>
          <p:cNvPr id="12" name="11 Forma libre"/>
          <p:cNvSpPr/>
          <p:nvPr/>
        </p:nvSpPr>
        <p:spPr>
          <a:xfrm>
            <a:off x="3607280" y="2190533"/>
            <a:ext cx="5059392" cy="2936796"/>
          </a:xfrm>
          <a:custGeom>
            <a:avLst/>
            <a:gdLst>
              <a:gd name="connsiteX0" fmla="*/ 0 w 6745856"/>
              <a:gd name="connsiteY0" fmla="*/ 3898476 h 3915728"/>
              <a:gd name="connsiteX1" fmla="*/ 759124 w 6745856"/>
              <a:gd name="connsiteY1" fmla="*/ 3363638 h 3915728"/>
              <a:gd name="connsiteX2" fmla="*/ 1587260 w 6745856"/>
              <a:gd name="connsiteY2" fmla="*/ 1465827 h 3915728"/>
              <a:gd name="connsiteX3" fmla="*/ 2035834 w 6745856"/>
              <a:gd name="connsiteY3" fmla="*/ 292634 h 3915728"/>
              <a:gd name="connsiteX4" fmla="*/ 2708694 w 6745856"/>
              <a:gd name="connsiteY4" fmla="*/ 16589 h 3915728"/>
              <a:gd name="connsiteX5" fmla="*/ 3674852 w 6745856"/>
              <a:gd name="connsiteY5" fmla="*/ 637691 h 3915728"/>
              <a:gd name="connsiteX6" fmla="*/ 4848045 w 6745856"/>
              <a:gd name="connsiteY6" fmla="*/ 2449238 h 3915728"/>
              <a:gd name="connsiteX7" fmla="*/ 6745856 w 6745856"/>
              <a:gd name="connsiteY7" fmla="*/ 3915728 h 39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5856" h="3915728">
                <a:moveTo>
                  <a:pt x="0" y="3898476"/>
                </a:moveTo>
                <a:cubicBezTo>
                  <a:pt x="247290" y="3833777"/>
                  <a:pt x="494581" y="3769079"/>
                  <a:pt x="759124" y="3363638"/>
                </a:cubicBezTo>
                <a:cubicBezTo>
                  <a:pt x="1023667" y="2958197"/>
                  <a:pt x="1374475" y="1977661"/>
                  <a:pt x="1587260" y="1465827"/>
                </a:cubicBezTo>
                <a:cubicBezTo>
                  <a:pt x="1800045" y="953993"/>
                  <a:pt x="1848928" y="534174"/>
                  <a:pt x="2035834" y="292634"/>
                </a:cubicBezTo>
                <a:cubicBezTo>
                  <a:pt x="2222740" y="51094"/>
                  <a:pt x="2435524" y="-40920"/>
                  <a:pt x="2708694" y="16589"/>
                </a:cubicBezTo>
                <a:cubicBezTo>
                  <a:pt x="2981864" y="74098"/>
                  <a:pt x="3318294" y="232250"/>
                  <a:pt x="3674852" y="637691"/>
                </a:cubicBezTo>
                <a:cubicBezTo>
                  <a:pt x="4031410" y="1043132"/>
                  <a:pt x="4336211" y="1902899"/>
                  <a:pt x="4848045" y="2449238"/>
                </a:cubicBezTo>
                <a:cubicBezTo>
                  <a:pt x="5359879" y="2995577"/>
                  <a:pt x="6052867" y="3455652"/>
                  <a:pt x="6745856" y="391572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15" name="TextBox 14"/>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p:spTree>
    <p:extLst>
      <p:ext uri="{BB962C8B-B14F-4D97-AF65-F5344CB8AC3E}">
        <p14:creationId xmlns:p14="http://schemas.microsoft.com/office/powerpoint/2010/main" val="136039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cxnSp>
        <p:nvCxnSpPr>
          <p:cNvPr id="5" name="4 Conector recto"/>
          <p:cNvCxnSpPr/>
          <p:nvPr/>
        </p:nvCxnSpPr>
        <p:spPr>
          <a:xfrm>
            <a:off x="2999117" y="1633631"/>
            <a:ext cx="0" cy="351957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999118" y="5153209"/>
            <a:ext cx="5667554"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8 CuadroTexto"/>
              <p:cNvSpPr txBox="1"/>
              <p:nvPr/>
            </p:nvSpPr>
            <p:spPr>
              <a:xfrm>
                <a:off x="8181540" y="5250256"/>
                <a:ext cx="532069" cy="600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𝜃</m:t>
                      </m:r>
                    </m:oMath>
                  </m:oMathPara>
                </a14:m>
                <a:endParaRPr lang="en-US" sz="3300" dirty="0"/>
              </a:p>
            </p:txBody>
          </p:sp>
        </mc:Choice>
        <mc:Fallback xmlns="">
          <p:sp>
            <p:nvSpPr>
              <p:cNvPr id="9" name="8 CuadroTexto"/>
              <p:cNvSpPr txBox="1">
                <a:spLocks noRot="1" noChangeAspect="1" noMove="1" noResize="1" noEditPoints="1" noAdjustHandles="1" noChangeArrowheads="1" noChangeShapeType="1" noTextEdit="1"/>
              </p:cNvSpPr>
              <p:nvPr/>
            </p:nvSpPr>
            <p:spPr>
              <a:xfrm>
                <a:off x="8181540" y="5250256"/>
                <a:ext cx="532069" cy="600164"/>
              </a:xfrm>
              <a:prstGeom prst="rect">
                <a:avLst/>
              </a:prstGeom>
              <a:blipFill>
                <a:blip r:embed="rId4"/>
                <a:stretch>
                  <a:fillRect/>
                </a:stretch>
              </a:blipFill>
            </p:spPr>
            <p:txBody>
              <a:bodyPr/>
              <a:lstStyle/>
              <a:p>
                <a:r>
                  <a:rPr lang="en-US">
                    <a:noFill/>
                  </a:rPr>
                  <a:t> </a:t>
                </a:r>
              </a:p>
            </p:txBody>
          </p:sp>
        </mc:Fallback>
      </mc:AlternateContent>
      <p:sp>
        <p:nvSpPr>
          <p:cNvPr id="12" name="11 Forma libre"/>
          <p:cNvSpPr/>
          <p:nvPr/>
        </p:nvSpPr>
        <p:spPr>
          <a:xfrm>
            <a:off x="3607280" y="2190533"/>
            <a:ext cx="5059392" cy="2936796"/>
          </a:xfrm>
          <a:custGeom>
            <a:avLst/>
            <a:gdLst>
              <a:gd name="connsiteX0" fmla="*/ 0 w 6745856"/>
              <a:gd name="connsiteY0" fmla="*/ 3898476 h 3915728"/>
              <a:gd name="connsiteX1" fmla="*/ 759124 w 6745856"/>
              <a:gd name="connsiteY1" fmla="*/ 3363638 h 3915728"/>
              <a:gd name="connsiteX2" fmla="*/ 1587260 w 6745856"/>
              <a:gd name="connsiteY2" fmla="*/ 1465827 h 3915728"/>
              <a:gd name="connsiteX3" fmla="*/ 2035834 w 6745856"/>
              <a:gd name="connsiteY3" fmla="*/ 292634 h 3915728"/>
              <a:gd name="connsiteX4" fmla="*/ 2708694 w 6745856"/>
              <a:gd name="connsiteY4" fmla="*/ 16589 h 3915728"/>
              <a:gd name="connsiteX5" fmla="*/ 3674852 w 6745856"/>
              <a:gd name="connsiteY5" fmla="*/ 637691 h 3915728"/>
              <a:gd name="connsiteX6" fmla="*/ 4848045 w 6745856"/>
              <a:gd name="connsiteY6" fmla="*/ 2449238 h 3915728"/>
              <a:gd name="connsiteX7" fmla="*/ 6745856 w 6745856"/>
              <a:gd name="connsiteY7" fmla="*/ 3915728 h 39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5856" h="3915728">
                <a:moveTo>
                  <a:pt x="0" y="3898476"/>
                </a:moveTo>
                <a:cubicBezTo>
                  <a:pt x="247290" y="3833777"/>
                  <a:pt x="494581" y="3769079"/>
                  <a:pt x="759124" y="3363638"/>
                </a:cubicBezTo>
                <a:cubicBezTo>
                  <a:pt x="1023667" y="2958197"/>
                  <a:pt x="1374475" y="1977661"/>
                  <a:pt x="1587260" y="1465827"/>
                </a:cubicBezTo>
                <a:cubicBezTo>
                  <a:pt x="1800045" y="953993"/>
                  <a:pt x="1848928" y="534174"/>
                  <a:pt x="2035834" y="292634"/>
                </a:cubicBezTo>
                <a:cubicBezTo>
                  <a:pt x="2222740" y="51094"/>
                  <a:pt x="2435524" y="-40920"/>
                  <a:pt x="2708694" y="16589"/>
                </a:cubicBezTo>
                <a:cubicBezTo>
                  <a:pt x="2981864" y="74098"/>
                  <a:pt x="3318294" y="232250"/>
                  <a:pt x="3674852" y="637691"/>
                </a:cubicBezTo>
                <a:cubicBezTo>
                  <a:pt x="4031410" y="1043132"/>
                  <a:pt x="4336211" y="1902899"/>
                  <a:pt x="4848045" y="2449238"/>
                </a:cubicBezTo>
                <a:cubicBezTo>
                  <a:pt x="5359879" y="2995577"/>
                  <a:pt x="6052867" y="3455652"/>
                  <a:pt x="6745856" y="3915728"/>
                </a:cubicBezTo>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1 CuadroTexto"/>
          <p:cNvSpPr txBox="1"/>
          <p:nvPr/>
        </p:nvSpPr>
        <p:spPr>
          <a:xfrm>
            <a:off x="5444705" y="3160506"/>
            <a:ext cx="612668" cy="1200329"/>
          </a:xfrm>
          <a:prstGeom prst="rect">
            <a:avLst/>
          </a:prstGeom>
          <a:noFill/>
        </p:spPr>
        <p:txBody>
          <a:bodyPr wrap="none" rtlCol="0">
            <a:spAutoFit/>
          </a:bodyPr>
          <a:lstStyle/>
          <a:p>
            <a:r>
              <a:rPr lang="en-US" sz="7200" b="1" dirty="0">
                <a:solidFill>
                  <a:schemeClr val="bg1"/>
                </a:solidFill>
              </a:rPr>
              <a:t>?</a:t>
            </a:r>
          </a:p>
        </p:txBody>
      </p:sp>
      <p:sp>
        <p:nvSpPr>
          <p:cNvPr id="4" name="3 CuadroTexto"/>
          <p:cNvSpPr txBox="1"/>
          <p:nvPr/>
        </p:nvSpPr>
        <p:spPr>
          <a:xfrm>
            <a:off x="3244084" y="2318554"/>
            <a:ext cx="8180684" cy="2062103"/>
          </a:xfrm>
          <a:prstGeom prst="rect">
            <a:avLst/>
          </a:prstGeom>
          <a:noFill/>
        </p:spPr>
        <p:txBody>
          <a:bodyPr wrap="square" rtlCol="0">
            <a:spAutoFit/>
          </a:bodyPr>
          <a:lstStyle/>
          <a:p>
            <a:pPr algn="ctr"/>
            <a:r>
              <a:rPr lang="en-US" sz="3200" b="1" dirty="0"/>
              <a:t>At least, is there any way we can generate samples from this (unknown) posterior distribution so we can broadly regenerate the (</a:t>
            </a:r>
            <a:r>
              <a:rPr lang="en-US" sz="3200" b="1" dirty="0">
                <a:solidFill>
                  <a:srgbClr val="FF0000"/>
                </a:solidFill>
              </a:rPr>
              <a:t>unknown</a:t>
            </a:r>
            <a:r>
              <a:rPr lang="en-US" sz="3200" b="1" dirty="0"/>
              <a:t>) posterior distribution?</a:t>
            </a:r>
          </a:p>
        </p:txBody>
      </p:sp>
      <p:sp>
        <p:nvSpPr>
          <p:cNvPr id="1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15" name="TextBox 14"/>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mc:AlternateContent xmlns:mc="http://schemas.openxmlformats.org/markup-compatibility/2006" xmlns:a14="http://schemas.microsoft.com/office/drawing/2010/main">
        <mc:Choice Requires="a14">
          <p:sp>
            <p:nvSpPr>
              <p:cNvPr id="16" name="9 CuadroTexto"/>
              <p:cNvSpPr txBox="1"/>
              <p:nvPr/>
            </p:nvSpPr>
            <p:spPr>
              <a:xfrm rot="16200000">
                <a:off x="898695" y="2666952"/>
                <a:ext cx="2473241" cy="11678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300" b="0" i="1" smtClean="0">
                              <a:latin typeface="Cambria Math" panose="02040503050406030204" pitchFamily="18" charset="0"/>
                              <a:ea typeface="Cambria Math" panose="02040503050406030204" pitchFamily="18" charset="0"/>
                            </a:rPr>
                          </m:ctrlPr>
                        </m:fPr>
                        <m:num>
                          <m:r>
                            <a:rPr lang="en-US" sz="3300" i="1" smtClean="0">
                              <a:latin typeface="Cambria Math"/>
                              <a:ea typeface="Cambria Math"/>
                            </a:rPr>
                            <m:t>𝑃</m:t>
                          </m:r>
                          <m:d>
                            <m:dPr>
                              <m:ctrlPr>
                                <a:rPr lang="en-US" sz="3300" i="1">
                                  <a:latin typeface="Cambria Math" panose="02040503050406030204" pitchFamily="18" charset="0"/>
                                  <a:ea typeface="Cambria Math"/>
                                </a:rPr>
                              </m:ctrlPr>
                            </m:dPr>
                            <m:e>
                              <m:r>
                                <a:rPr lang="en-US" sz="3300" i="1">
                                  <a:latin typeface="Cambria Math"/>
                                  <a:ea typeface="Cambria Math"/>
                                </a:rPr>
                                <m:t>𝜃</m:t>
                              </m:r>
                            </m:e>
                            <m:e>
                              <m:r>
                                <a:rPr lang="en-US" sz="3300" i="1">
                                  <a:latin typeface="Cambria Math"/>
                                  <a:ea typeface="Cambria Math"/>
                                </a:rPr>
                                <m:t>𝐷</m:t>
                              </m:r>
                            </m:e>
                          </m:d>
                          <m:r>
                            <a:rPr lang="en-US" sz="3300" b="0" i="1" smtClean="0">
                              <a:latin typeface="Cambria Math" panose="02040503050406030204" pitchFamily="18" charset="0"/>
                              <a:ea typeface="Cambria Math"/>
                            </a:rPr>
                            <m:t>𝑃</m:t>
                          </m:r>
                          <m:r>
                            <a:rPr lang="en-US" sz="3300" b="0" i="1" smtClean="0">
                              <a:latin typeface="Cambria Math" panose="02040503050406030204" pitchFamily="18" charset="0"/>
                              <a:ea typeface="Cambria Math"/>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ea typeface="Cambria Math" panose="02040503050406030204" pitchFamily="18" charset="0"/>
                            </a:rPr>
                            <m:t>)</m:t>
                          </m:r>
                        </m:num>
                        <m:den>
                          <m:r>
                            <a:rPr lang="en-US" sz="3300" b="0" i="1" smtClean="0">
                              <a:latin typeface="Cambria Math" panose="02040503050406030204" pitchFamily="18" charset="0"/>
                              <a:ea typeface="Cambria Math" panose="02040503050406030204" pitchFamily="18" charset="0"/>
                            </a:rPr>
                            <m:t>𝑃</m:t>
                          </m:r>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𝐷</m:t>
                          </m:r>
                          <m:r>
                            <a:rPr lang="en-US" sz="3300" b="0" i="1" smtClean="0">
                              <a:latin typeface="Cambria Math" panose="02040503050406030204" pitchFamily="18" charset="0"/>
                              <a:ea typeface="Cambria Math" panose="02040503050406030204" pitchFamily="18" charset="0"/>
                            </a:rPr>
                            <m:t>)</m:t>
                          </m:r>
                        </m:den>
                      </m:f>
                    </m:oMath>
                  </m:oMathPara>
                </a14:m>
                <a:endParaRPr lang="en-US" sz="3300" dirty="0"/>
              </a:p>
            </p:txBody>
          </p:sp>
        </mc:Choice>
        <mc:Fallback xmlns="">
          <p:sp>
            <p:nvSpPr>
              <p:cNvPr id="16" name="9 CuadroTexto"/>
              <p:cNvSpPr txBox="1">
                <a:spLocks noRot="1" noChangeAspect="1" noMove="1" noResize="1" noEditPoints="1" noAdjustHandles="1" noChangeArrowheads="1" noChangeShapeType="1" noTextEdit="1"/>
              </p:cNvSpPr>
              <p:nvPr/>
            </p:nvSpPr>
            <p:spPr>
              <a:xfrm rot="16200000">
                <a:off x="898695" y="2666952"/>
                <a:ext cx="2473241" cy="1167884"/>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46971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cxnSp>
        <p:nvCxnSpPr>
          <p:cNvPr id="5" name="4 Conector recto"/>
          <p:cNvCxnSpPr/>
          <p:nvPr/>
        </p:nvCxnSpPr>
        <p:spPr>
          <a:xfrm>
            <a:off x="2999117" y="1633631"/>
            <a:ext cx="0" cy="351957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999118" y="5153209"/>
            <a:ext cx="5667554"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8 CuadroTexto"/>
              <p:cNvSpPr txBox="1"/>
              <p:nvPr/>
            </p:nvSpPr>
            <p:spPr>
              <a:xfrm>
                <a:off x="8181540" y="5250256"/>
                <a:ext cx="532069" cy="600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𝜃</m:t>
                      </m:r>
                    </m:oMath>
                  </m:oMathPara>
                </a14:m>
                <a:endParaRPr lang="en-US" sz="3300" dirty="0"/>
              </a:p>
            </p:txBody>
          </p:sp>
        </mc:Choice>
        <mc:Fallback xmlns="">
          <p:sp>
            <p:nvSpPr>
              <p:cNvPr id="9" name="8 CuadroTexto"/>
              <p:cNvSpPr txBox="1">
                <a:spLocks noRot="1" noChangeAspect="1" noMove="1" noResize="1" noEditPoints="1" noAdjustHandles="1" noChangeArrowheads="1" noChangeShapeType="1" noTextEdit="1"/>
              </p:cNvSpPr>
              <p:nvPr/>
            </p:nvSpPr>
            <p:spPr>
              <a:xfrm>
                <a:off x="8181540" y="5250256"/>
                <a:ext cx="532069" cy="600164"/>
              </a:xfrm>
              <a:prstGeom prst="rect">
                <a:avLst/>
              </a:prstGeom>
              <a:blipFill>
                <a:blip r:embed="rId4"/>
                <a:stretch>
                  <a:fillRect/>
                </a:stretch>
              </a:blipFill>
            </p:spPr>
            <p:txBody>
              <a:bodyPr/>
              <a:lstStyle/>
              <a:p>
                <a:r>
                  <a:rPr lang="en-US">
                    <a:noFill/>
                  </a:rPr>
                  <a:t> </a:t>
                </a:r>
              </a:p>
            </p:txBody>
          </p:sp>
        </mc:Fallback>
      </mc:AlternateContent>
      <p:sp>
        <p:nvSpPr>
          <p:cNvPr id="12" name="11 Forma libre"/>
          <p:cNvSpPr/>
          <p:nvPr/>
        </p:nvSpPr>
        <p:spPr>
          <a:xfrm>
            <a:off x="3607280" y="2190533"/>
            <a:ext cx="5059392" cy="2936796"/>
          </a:xfrm>
          <a:custGeom>
            <a:avLst/>
            <a:gdLst>
              <a:gd name="connsiteX0" fmla="*/ 0 w 6745856"/>
              <a:gd name="connsiteY0" fmla="*/ 3898476 h 3915728"/>
              <a:gd name="connsiteX1" fmla="*/ 759124 w 6745856"/>
              <a:gd name="connsiteY1" fmla="*/ 3363638 h 3915728"/>
              <a:gd name="connsiteX2" fmla="*/ 1587260 w 6745856"/>
              <a:gd name="connsiteY2" fmla="*/ 1465827 h 3915728"/>
              <a:gd name="connsiteX3" fmla="*/ 2035834 w 6745856"/>
              <a:gd name="connsiteY3" fmla="*/ 292634 h 3915728"/>
              <a:gd name="connsiteX4" fmla="*/ 2708694 w 6745856"/>
              <a:gd name="connsiteY4" fmla="*/ 16589 h 3915728"/>
              <a:gd name="connsiteX5" fmla="*/ 3674852 w 6745856"/>
              <a:gd name="connsiteY5" fmla="*/ 637691 h 3915728"/>
              <a:gd name="connsiteX6" fmla="*/ 4848045 w 6745856"/>
              <a:gd name="connsiteY6" fmla="*/ 2449238 h 3915728"/>
              <a:gd name="connsiteX7" fmla="*/ 6745856 w 6745856"/>
              <a:gd name="connsiteY7" fmla="*/ 3915728 h 39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5856" h="3915728">
                <a:moveTo>
                  <a:pt x="0" y="3898476"/>
                </a:moveTo>
                <a:cubicBezTo>
                  <a:pt x="247290" y="3833777"/>
                  <a:pt x="494581" y="3769079"/>
                  <a:pt x="759124" y="3363638"/>
                </a:cubicBezTo>
                <a:cubicBezTo>
                  <a:pt x="1023667" y="2958197"/>
                  <a:pt x="1374475" y="1977661"/>
                  <a:pt x="1587260" y="1465827"/>
                </a:cubicBezTo>
                <a:cubicBezTo>
                  <a:pt x="1800045" y="953993"/>
                  <a:pt x="1848928" y="534174"/>
                  <a:pt x="2035834" y="292634"/>
                </a:cubicBezTo>
                <a:cubicBezTo>
                  <a:pt x="2222740" y="51094"/>
                  <a:pt x="2435524" y="-40920"/>
                  <a:pt x="2708694" y="16589"/>
                </a:cubicBezTo>
                <a:cubicBezTo>
                  <a:pt x="2981864" y="74098"/>
                  <a:pt x="3318294" y="232250"/>
                  <a:pt x="3674852" y="637691"/>
                </a:cubicBezTo>
                <a:cubicBezTo>
                  <a:pt x="4031410" y="1043132"/>
                  <a:pt x="4336211" y="1902899"/>
                  <a:pt x="4848045" y="2449238"/>
                </a:cubicBezTo>
                <a:cubicBezTo>
                  <a:pt x="5359879" y="2995577"/>
                  <a:pt x="6052867" y="3455652"/>
                  <a:pt x="6745856" y="3915728"/>
                </a:cubicBezTo>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1 CuadroTexto"/>
          <p:cNvSpPr txBox="1"/>
          <p:nvPr/>
        </p:nvSpPr>
        <p:spPr>
          <a:xfrm>
            <a:off x="5444705" y="3160506"/>
            <a:ext cx="612668" cy="1200329"/>
          </a:xfrm>
          <a:prstGeom prst="rect">
            <a:avLst/>
          </a:prstGeom>
          <a:noFill/>
        </p:spPr>
        <p:txBody>
          <a:bodyPr wrap="none" rtlCol="0">
            <a:spAutoFit/>
          </a:bodyPr>
          <a:lstStyle/>
          <a:p>
            <a:r>
              <a:rPr lang="en-US" sz="7200" b="1" dirty="0">
                <a:solidFill>
                  <a:schemeClr val="bg1"/>
                </a:solidFill>
              </a:rPr>
              <a:t>?</a:t>
            </a:r>
          </a:p>
        </p:txBody>
      </p:sp>
      <mc:AlternateContent xmlns:mc="http://schemas.openxmlformats.org/markup-compatibility/2006" xmlns:a14="http://schemas.microsoft.com/office/drawing/2010/main">
        <mc:Choice Requires="a14">
          <p:sp>
            <p:nvSpPr>
              <p:cNvPr id="8" name="TextBox 11"/>
              <p:cNvSpPr txBox="1"/>
              <p:nvPr/>
            </p:nvSpPr>
            <p:spPr>
              <a:xfrm>
                <a:off x="7653893" y="1739766"/>
                <a:ext cx="2538837" cy="957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nary>
                            <m:naryPr>
                              <m:limLoc m:val="undOvr"/>
                              <m:subHide m:val="on"/>
                              <m:supHide m:val="on"/>
                              <m:ctrlPr>
                                <a:rPr lang="en-US" sz="2700" i="1">
                                  <a:latin typeface="Cambria Math" panose="02040503050406030204" pitchFamily="18" charset="0"/>
                                  <a:ea typeface="Cambria Math" panose="02040503050406030204" pitchFamily="18" charset="0"/>
                                </a:rPr>
                              </m:ctrlPr>
                            </m:naryPr>
                            <m:sub/>
                            <m:sup/>
                            <m:e>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𝑑</m:t>
                              </m:r>
                              <m:r>
                                <a:rPr lang="en-US" sz="2700" i="1">
                                  <a:latin typeface="Cambria Math"/>
                                  <a:ea typeface="Cambria Math"/>
                                </a:rPr>
                                <m:t>𝜃</m:t>
                              </m:r>
                            </m:e>
                          </m:nary>
                        </m:den>
                      </m:f>
                    </m:oMath>
                  </m:oMathPara>
                </a14:m>
                <a:endParaRPr lang="en-US" sz="2700" dirty="0"/>
              </a:p>
            </p:txBody>
          </p:sp>
        </mc:Choice>
        <mc:Fallback xmlns="">
          <p:sp>
            <p:nvSpPr>
              <p:cNvPr id="8" name="TextBox 11"/>
              <p:cNvSpPr txBox="1">
                <a:spLocks noRot="1" noChangeAspect="1" noMove="1" noResize="1" noEditPoints="1" noAdjustHandles="1" noChangeArrowheads="1" noChangeShapeType="1" noTextEdit="1"/>
              </p:cNvSpPr>
              <p:nvPr/>
            </p:nvSpPr>
            <p:spPr>
              <a:xfrm>
                <a:off x="7653893" y="1739766"/>
                <a:ext cx="2538837" cy="957506"/>
              </a:xfrm>
              <a:prstGeom prst="rect">
                <a:avLst/>
              </a:prstGeom>
              <a:blipFill>
                <a:blip r:embed="rId5"/>
                <a:stretch>
                  <a:fillRect/>
                </a:stretch>
              </a:blipFill>
            </p:spPr>
            <p:txBody>
              <a:bodyPr/>
              <a:lstStyle/>
              <a:p>
                <a:r>
                  <a:rPr lang="en-US">
                    <a:noFill/>
                  </a:rPr>
                  <a:t> </a:t>
                </a:r>
              </a:p>
            </p:txBody>
          </p:sp>
        </mc:Fallback>
      </mc:AlternateContent>
      <p:sp>
        <p:nvSpPr>
          <p:cNvPr id="3" name="2 Llamada rectangular redondeada"/>
          <p:cNvSpPr/>
          <p:nvPr/>
        </p:nvSpPr>
        <p:spPr>
          <a:xfrm>
            <a:off x="7463288" y="1633633"/>
            <a:ext cx="2976113" cy="1345717"/>
          </a:xfrm>
          <a:prstGeom prst="wedgeRoundRectCallout">
            <a:avLst>
              <a:gd name="adj1" fmla="val -72137"/>
              <a:gd name="adj2" fmla="val 117308"/>
              <a:gd name="adj3" fmla="val 16667"/>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15" name="TextBox 14"/>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mc:AlternateContent xmlns:mc="http://schemas.openxmlformats.org/markup-compatibility/2006" xmlns:a14="http://schemas.microsoft.com/office/drawing/2010/main">
        <mc:Choice Requires="a14">
          <p:sp>
            <p:nvSpPr>
              <p:cNvPr id="16" name="9 CuadroTexto"/>
              <p:cNvSpPr txBox="1"/>
              <p:nvPr/>
            </p:nvSpPr>
            <p:spPr>
              <a:xfrm rot="16200000">
                <a:off x="898695" y="2666952"/>
                <a:ext cx="2473241" cy="11678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300" b="0" i="1" smtClean="0">
                              <a:latin typeface="Cambria Math" panose="02040503050406030204" pitchFamily="18" charset="0"/>
                              <a:ea typeface="Cambria Math" panose="02040503050406030204" pitchFamily="18" charset="0"/>
                            </a:rPr>
                          </m:ctrlPr>
                        </m:fPr>
                        <m:num>
                          <m:r>
                            <a:rPr lang="en-US" sz="3300" i="1" smtClean="0">
                              <a:latin typeface="Cambria Math"/>
                              <a:ea typeface="Cambria Math"/>
                            </a:rPr>
                            <m:t>𝑃</m:t>
                          </m:r>
                          <m:d>
                            <m:dPr>
                              <m:ctrlPr>
                                <a:rPr lang="en-US" sz="3300" i="1">
                                  <a:latin typeface="Cambria Math" panose="02040503050406030204" pitchFamily="18" charset="0"/>
                                  <a:ea typeface="Cambria Math"/>
                                </a:rPr>
                              </m:ctrlPr>
                            </m:dPr>
                            <m:e>
                              <m:r>
                                <a:rPr lang="en-US" sz="3300" i="1">
                                  <a:latin typeface="Cambria Math"/>
                                  <a:ea typeface="Cambria Math"/>
                                </a:rPr>
                                <m:t>𝜃</m:t>
                              </m:r>
                            </m:e>
                            <m:e>
                              <m:r>
                                <a:rPr lang="en-US" sz="3300" i="1">
                                  <a:latin typeface="Cambria Math"/>
                                  <a:ea typeface="Cambria Math"/>
                                </a:rPr>
                                <m:t>𝐷</m:t>
                              </m:r>
                            </m:e>
                          </m:d>
                          <m:r>
                            <a:rPr lang="en-US" sz="3300" b="0" i="1" smtClean="0">
                              <a:latin typeface="Cambria Math" panose="02040503050406030204" pitchFamily="18" charset="0"/>
                              <a:ea typeface="Cambria Math"/>
                            </a:rPr>
                            <m:t>𝑃</m:t>
                          </m:r>
                          <m:r>
                            <a:rPr lang="en-US" sz="3300" b="0" i="1" smtClean="0">
                              <a:latin typeface="Cambria Math" panose="02040503050406030204" pitchFamily="18" charset="0"/>
                              <a:ea typeface="Cambria Math"/>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ea typeface="Cambria Math" panose="02040503050406030204" pitchFamily="18" charset="0"/>
                            </a:rPr>
                            <m:t>)</m:t>
                          </m:r>
                        </m:num>
                        <m:den>
                          <m:r>
                            <a:rPr lang="en-US" sz="3300" b="0" i="1" smtClean="0">
                              <a:latin typeface="Cambria Math" panose="02040503050406030204" pitchFamily="18" charset="0"/>
                              <a:ea typeface="Cambria Math" panose="02040503050406030204" pitchFamily="18" charset="0"/>
                            </a:rPr>
                            <m:t>𝑃</m:t>
                          </m:r>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𝐷</m:t>
                          </m:r>
                          <m:r>
                            <a:rPr lang="en-US" sz="3300" b="0" i="1" smtClean="0">
                              <a:latin typeface="Cambria Math" panose="02040503050406030204" pitchFamily="18" charset="0"/>
                              <a:ea typeface="Cambria Math" panose="02040503050406030204" pitchFamily="18" charset="0"/>
                            </a:rPr>
                            <m:t>)</m:t>
                          </m:r>
                        </m:den>
                      </m:f>
                    </m:oMath>
                  </m:oMathPara>
                </a14:m>
                <a:endParaRPr lang="en-US" sz="3300" dirty="0"/>
              </a:p>
            </p:txBody>
          </p:sp>
        </mc:Choice>
        <mc:Fallback xmlns="">
          <p:sp>
            <p:nvSpPr>
              <p:cNvPr id="16" name="9 CuadroTexto"/>
              <p:cNvSpPr txBox="1">
                <a:spLocks noRot="1" noChangeAspect="1" noMove="1" noResize="1" noEditPoints="1" noAdjustHandles="1" noChangeArrowheads="1" noChangeShapeType="1" noTextEdit="1"/>
              </p:cNvSpPr>
              <p:nvPr/>
            </p:nvSpPr>
            <p:spPr>
              <a:xfrm rot="16200000">
                <a:off x="898695" y="2666952"/>
                <a:ext cx="2473241" cy="116788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185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cxnSp>
        <p:nvCxnSpPr>
          <p:cNvPr id="5" name="4 Conector recto"/>
          <p:cNvCxnSpPr/>
          <p:nvPr/>
        </p:nvCxnSpPr>
        <p:spPr>
          <a:xfrm>
            <a:off x="2999117" y="1633631"/>
            <a:ext cx="0" cy="351957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999118" y="5153209"/>
            <a:ext cx="5667554"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8 CuadroTexto"/>
              <p:cNvSpPr txBox="1"/>
              <p:nvPr/>
            </p:nvSpPr>
            <p:spPr>
              <a:xfrm>
                <a:off x="8181540" y="5250256"/>
                <a:ext cx="532069" cy="600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𝜃</m:t>
                      </m:r>
                    </m:oMath>
                  </m:oMathPara>
                </a14:m>
                <a:endParaRPr lang="en-US" sz="3300" dirty="0"/>
              </a:p>
            </p:txBody>
          </p:sp>
        </mc:Choice>
        <mc:Fallback xmlns="">
          <p:sp>
            <p:nvSpPr>
              <p:cNvPr id="9" name="8 CuadroTexto"/>
              <p:cNvSpPr txBox="1">
                <a:spLocks noRot="1" noChangeAspect="1" noMove="1" noResize="1" noEditPoints="1" noAdjustHandles="1" noChangeArrowheads="1" noChangeShapeType="1" noTextEdit="1"/>
              </p:cNvSpPr>
              <p:nvPr/>
            </p:nvSpPr>
            <p:spPr>
              <a:xfrm>
                <a:off x="8181540" y="5250256"/>
                <a:ext cx="532069" cy="600164"/>
              </a:xfrm>
              <a:prstGeom prst="rect">
                <a:avLst/>
              </a:prstGeom>
              <a:blipFill>
                <a:blip r:embed="rId4"/>
                <a:stretch>
                  <a:fillRect/>
                </a:stretch>
              </a:blipFill>
            </p:spPr>
            <p:txBody>
              <a:bodyPr/>
              <a:lstStyle/>
              <a:p>
                <a:r>
                  <a:rPr lang="en-US">
                    <a:noFill/>
                  </a:rPr>
                  <a:t> </a:t>
                </a:r>
              </a:p>
            </p:txBody>
          </p:sp>
        </mc:Fallback>
      </mc:AlternateContent>
      <p:sp>
        <p:nvSpPr>
          <p:cNvPr id="12" name="11 Forma libre"/>
          <p:cNvSpPr/>
          <p:nvPr/>
        </p:nvSpPr>
        <p:spPr>
          <a:xfrm>
            <a:off x="3607280" y="2190533"/>
            <a:ext cx="5059392" cy="2936796"/>
          </a:xfrm>
          <a:custGeom>
            <a:avLst/>
            <a:gdLst>
              <a:gd name="connsiteX0" fmla="*/ 0 w 6745856"/>
              <a:gd name="connsiteY0" fmla="*/ 3898476 h 3915728"/>
              <a:gd name="connsiteX1" fmla="*/ 759124 w 6745856"/>
              <a:gd name="connsiteY1" fmla="*/ 3363638 h 3915728"/>
              <a:gd name="connsiteX2" fmla="*/ 1587260 w 6745856"/>
              <a:gd name="connsiteY2" fmla="*/ 1465827 h 3915728"/>
              <a:gd name="connsiteX3" fmla="*/ 2035834 w 6745856"/>
              <a:gd name="connsiteY3" fmla="*/ 292634 h 3915728"/>
              <a:gd name="connsiteX4" fmla="*/ 2708694 w 6745856"/>
              <a:gd name="connsiteY4" fmla="*/ 16589 h 3915728"/>
              <a:gd name="connsiteX5" fmla="*/ 3674852 w 6745856"/>
              <a:gd name="connsiteY5" fmla="*/ 637691 h 3915728"/>
              <a:gd name="connsiteX6" fmla="*/ 4848045 w 6745856"/>
              <a:gd name="connsiteY6" fmla="*/ 2449238 h 3915728"/>
              <a:gd name="connsiteX7" fmla="*/ 6745856 w 6745856"/>
              <a:gd name="connsiteY7" fmla="*/ 3915728 h 39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5856" h="3915728">
                <a:moveTo>
                  <a:pt x="0" y="3898476"/>
                </a:moveTo>
                <a:cubicBezTo>
                  <a:pt x="247290" y="3833777"/>
                  <a:pt x="494581" y="3769079"/>
                  <a:pt x="759124" y="3363638"/>
                </a:cubicBezTo>
                <a:cubicBezTo>
                  <a:pt x="1023667" y="2958197"/>
                  <a:pt x="1374475" y="1977661"/>
                  <a:pt x="1587260" y="1465827"/>
                </a:cubicBezTo>
                <a:cubicBezTo>
                  <a:pt x="1800045" y="953993"/>
                  <a:pt x="1848928" y="534174"/>
                  <a:pt x="2035834" y="292634"/>
                </a:cubicBezTo>
                <a:cubicBezTo>
                  <a:pt x="2222740" y="51094"/>
                  <a:pt x="2435524" y="-40920"/>
                  <a:pt x="2708694" y="16589"/>
                </a:cubicBezTo>
                <a:cubicBezTo>
                  <a:pt x="2981864" y="74098"/>
                  <a:pt x="3318294" y="232250"/>
                  <a:pt x="3674852" y="637691"/>
                </a:cubicBezTo>
                <a:cubicBezTo>
                  <a:pt x="4031410" y="1043132"/>
                  <a:pt x="4336211" y="1902899"/>
                  <a:pt x="4848045" y="2449238"/>
                </a:cubicBezTo>
                <a:cubicBezTo>
                  <a:pt x="5359879" y="2995577"/>
                  <a:pt x="6052867" y="3455652"/>
                  <a:pt x="6745856" y="3915728"/>
                </a:cubicBezTo>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1 CuadroTexto"/>
          <p:cNvSpPr txBox="1"/>
          <p:nvPr/>
        </p:nvSpPr>
        <p:spPr>
          <a:xfrm>
            <a:off x="5444705" y="3160506"/>
            <a:ext cx="612668" cy="1200329"/>
          </a:xfrm>
          <a:prstGeom prst="rect">
            <a:avLst/>
          </a:prstGeom>
          <a:noFill/>
        </p:spPr>
        <p:txBody>
          <a:bodyPr wrap="none" rtlCol="0">
            <a:spAutoFit/>
          </a:bodyPr>
          <a:lstStyle/>
          <a:p>
            <a:r>
              <a:rPr lang="en-US" sz="7200" b="1" dirty="0">
                <a:solidFill>
                  <a:schemeClr val="bg1"/>
                </a:solidFill>
              </a:rPr>
              <a:t>?</a:t>
            </a:r>
          </a:p>
        </p:txBody>
      </p:sp>
      <mc:AlternateContent xmlns:mc="http://schemas.openxmlformats.org/markup-compatibility/2006" xmlns:a14="http://schemas.microsoft.com/office/drawing/2010/main">
        <mc:Choice Requires="a14">
          <p:sp>
            <p:nvSpPr>
              <p:cNvPr id="8" name="TextBox 11"/>
              <p:cNvSpPr txBox="1"/>
              <p:nvPr/>
            </p:nvSpPr>
            <p:spPr>
              <a:xfrm>
                <a:off x="8067965" y="1907983"/>
                <a:ext cx="1871987" cy="8036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r>
                            <a:rPr lang="en-US" sz="2700" i="1">
                              <a:latin typeface="Cambria Math"/>
                              <a:ea typeface="Cambria Math" panose="02040503050406030204" pitchFamily="18" charset="0"/>
                            </a:rPr>
                            <m:t>𝐾</m:t>
                          </m:r>
                        </m:den>
                      </m:f>
                    </m:oMath>
                  </m:oMathPara>
                </a14:m>
                <a:endParaRPr lang="en-US" sz="2700" dirty="0"/>
              </a:p>
            </p:txBody>
          </p:sp>
        </mc:Choice>
        <mc:Fallback xmlns="">
          <p:sp>
            <p:nvSpPr>
              <p:cNvPr id="8" name="TextBox 11"/>
              <p:cNvSpPr txBox="1">
                <a:spLocks noRot="1" noChangeAspect="1" noMove="1" noResize="1" noEditPoints="1" noAdjustHandles="1" noChangeArrowheads="1" noChangeShapeType="1" noTextEdit="1"/>
              </p:cNvSpPr>
              <p:nvPr/>
            </p:nvSpPr>
            <p:spPr>
              <a:xfrm>
                <a:off x="8067965" y="1907983"/>
                <a:ext cx="1871987" cy="803618"/>
              </a:xfrm>
              <a:prstGeom prst="rect">
                <a:avLst/>
              </a:prstGeom>
              <a:blipFill>
                <a:blip r:embed="rId5"/>
                <a:stretch>
                  <a:fillRect/>
                </a:stretch>
              </a:blipFill>
            </p:spPr>
            <p:txBody>
              <a:bodyPr/>
              <a:lstStyle/>
              <a:p>
                <a:r>
                  <a:rPr lang="en-US">
                    <a:noFill/>
                  </a:rPr>
                  <a:t> </a:t>
                </a:r>
              </a:p>
            </p:txBody>
          </p:sp>
        </mc:Fallback>
      </mc:AlternateContent>
      <p:sp>
        <p:nvSpPr>
          <p:cNvPr id="3" name="2 Llamada rectangular redondeada"/>
          <p:cNvSpPr/>
          <p:nvPr/>
        </p:nvSpPr>
        <p:spPr>
          <a:xfrm>
            <a:off x="7463288" y="1633633"/>
            <a:ext cx="2976113" cy="1345717"/>
          </a:xfrm>
          <a:prstGeom prst="wedgeRoundRectCallout">
            <a:avLst>
              <a:gd name="adj1" fmla="val -72137"/>
              <a:gd name="adj2" fmla="val 117308"/>
              <a:gd name="adj3" fmla="val 16667"/>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15" name="TextBox 14"/>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mc:AlternateContent xmlns:mc="http://schemas.openxmlformats.org/markup-compatibility/2006" xmlns:a14="http://schemas.microsoft.com/office/drawing/2010/main">
        <mc:Choice Requires="a14">
          <p:sp>
            <p:nvSpPr>
              <p:cNvPr id="16" name="9 CuadroTexto"/>
              <p:cNvSpPr txBox="1"/>
              <p:nvPr/>
            </p:nvSpPr>
            <p:spPr>
              <a:xfrm rot="16200000">
                <a:off x="898695" y="2666952"/>
                <a:ext cx="2473241" cy="11678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300" b="0" i="1" smtClean="0">
                              <a:latin typeface="Cambria Math" panose="02040503050406030204" pitchFamily="18" charset="0"/>
                              <a:ea typeface="Cambria Math" panose="02040503050406030204" pitchFamily="18" charset="0"/>
                            </a:rPr>
                          </m:ctrlPr>
                        </m:fPr>
                        <m:num>
                          <m:r>
                            <a:rPr lang="en-US" sz="3300" i="1" smtClean="0">
                              <a:latin typeface="Cambria Math"/>
                              <a:ea typeface="Cambria Math"/>
                            </a:rPr>
                            <m:t>𝑃</m:t>
                          </m:r>
                          <m:d>
                            <m:dPr>
                              <m:ctrlPr>
                                <a:rPr lang="en-US" sz="3300" i="1">
                                  <a:latin typeface="Cambria Math" panose="02040503050406030204" pitchFamily="18" charset="0"/>
                                  <a:ea typeface="Cambria Math"/>
                                </a:rPr>
                              </m:ctrlPr>
                            </m:dPr>
                            <m:e>
                              <m:r>
                                <a:rPr lang="en-US" sz="3300" i="1">
                                  <a:latin typeface="Cambria Math"/>
                                  <a:ea typeface="Cambria Math"/>
                                </a:rPr>
                                <m:t>𝜃</m:t>
                              </m:r>
                            </m:e>
                            <m:e>
                              <m:r>
                                <a:rPr lang="en-US" sz="3300" i="1">
                                  <a:latin typeface="Cambria Math"/>
                                  <a:ea typeface="Cambria Math"/>
                                </a:rPr>
                                <m:t>𝐷</m:t>
                              </m:r>
                            </m:e>
                          </m:d>
                          <m:r>
                            <a:rPr lang="en-US" sz="3300" b="0" i="1" smtClean="0">
                              <a:latin typeface="Cambria Math" panose="02040503050406030204" pitchFamily="18" charset="0"/>
                              <a:ea typeface="Cambria Math"/>
                            </a:rPr>
                            <m:t>𝑃</m:t>
                          </m:r>
                          <m:r>
                            <a:rPr lang="en-US" sz="3300" b="0" i="1" smtClean="0">
                              <a:latin typeface="Cambria Math" panose="02040503050406030204" pitchFamily="18" charset="0"/>
                              <a:ea typeface="Cambria Math"/>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ea typeface="Cambria Math" panose="02040503050406030204" pitchFamily="18" charset="0"/>
                            </a:rPr>
                            <m:t>)</m:t>
                          </m:r>
                        </m:num>
                        <m:den>
                          <m:r>
                            <a:rPr lang="en-US" sz="3300" b="0" i="1" smtClean="0">
                              <a:latin typeface="Cambria Math" panose="02040503050406030204" pitchFamily="18" charset="0"/>
                              <a:ea typeface="Cambria Math" panose="02040503050406030204" pitchFamily="18" charset="0"/>
                            </a:rPr>
                            <m:t>𝑃</m:t>
                          </m:r>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𝐷</m:t>
                          </m:r>
                          <m:r>
                            <a:rPr lang="en-US" sz="3300" b="0" i="1" smtClean="0">
                              <a:latin typeface="Cambria Math" panose="02040503050406030204" pitchFamily="18" charset="0"/>
                              <a:ea typeface="Cambria Math" panose="02040503050406030204" pitchFamily="18" charset="0"/>
                            </a:rPr>
                            <m:t>)</m:t>
                          </m:r>
                        </m:den>
                      </m:f>
                    </m:oMath>
                  </m:oMathPara>
                </a14:m>
                <a:endParaRPr lang="en-US" sz="3300" dirty="0"/>
              </a:p>
            </p:txBody>
          </p:sp>
        </mc:Choice>
        <mc:Fallback xmlns="">
          <p:sp>
            <p:nvSpPr>
              <p:cNvPr id="16" name="9 CuadroTexto"/>
              <p:cNvSpPr txBox="1">
                <a:spLocks noRot="1" noChangeAspect="1" noMove="1" noResize="1" noEditPoints="1" noAdjustHandles="1" noChangeArrowheads="1" noChangeShapeType="1" noTextEdit="1"/>
              </p:cNvSpPr>
              <p:nvPr/>
            </p:nvSpPr>
            <p:spPr>
              <a:xfrm rot="16200000">
                <a:off x="898695" y="2666952"/>
                <a:ext cx="2473241" cy="1167884"/>
              </a:xfrm>
              <a:prstGeom prst="rect">
                <a:avLst/>
              </a:prstGeom>
              <a:blipFill>
                <a:blip r:embed="rId6"/>
                <a:stretch>
                  <a:fillRect/>
                </a:stretch>
              </a:blipFill>
            </p:spPr>
            <p:txBody>
              <a:bodyPr/>
              <a:lstStyle/>
              <a:p>
                <a:r>
                  <a:rPr lang="en-US">
                    <a:noFill/>
                  </a:rPr>
                  <a:t> </a:t>
                </a:r>
              </a:p>
            </p:txBody>
          </p:sp>
        </mc:Fallback>
      </mc:AlternateContent>
      <p:sp>
        <p:nvSpPr>
          <p:cNvPr id="4" name="TextBox 3"/>
          <p:cNvSpPr txBox="1"/>
          <p:nvPr/>
        </p:nvSpPr>
        <p:spPr>
          <a:xfrm>
            <a:off x="4048125" y="5268107"/>
            <a:ext cx="266141" cy="369332"/>
          </a:xfrm>
          <a:prstGeom prst="rect">
            <a:avLst/>
          </a:prstGeom>
          <a:noFill/>
        </p:spPr>
        <p:txBody>
          <a:bodyPr wrap="square" rtlCol="0">
            <a:spAutoFit/>
          </a:bodyPr>
          <a:lstStyle/>
          <a:p>
            <a:r>
              <a:rPr lang="en-US" dirty="0"/>
              <a:t>i</a:t>
            </a:r>
          </a:p>
        </p:txBody>
      </p:sp>
      <p:sp>
        <p:nvSpPr>
          <p:cNvPr id="17" name="TextBox 16"/>
          <p:cNvSpPr txBox="1"/>
          <p:nvPr/>
        </p:nvSpPr>
        <p:spPr>
          <a:xfrm>
            <a:off x="6009189" y="5300385"/>
            <a:ext cx="266141" cy="369332"/>
          </a:xfrm>
          <a:prstGeom prst="rect">
            <a:avLst/>
          </a:prstGeom>
          <a:noFill/>
        </p:spPr>
        <p:txBody>
          <a:bodyPr wrap="square" rtlCol="0">
            <a:spAutoFit/>
          </a:bodyPr>
          <a:lstStyle/>
          <a:p>
            <a:r>
              <a:rPr lang="en-US" dirty="0"/>
              <a:t>j</a:t>
            </a:r>
          </a:p>
        </p:txBody>
      </p:sp>
    </p:spTree>
    <p:extLst>
      <p:ext uri="{BB962C8B-B14F-4D97-AF65-F5344CB8AC3E}">
        <p14:creationId xmlns:p14="http://schemas.microsoft.com/office/powerpoint/2010/main" val="176254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mc:AlternateContent xmlns:mc="http://schemas.openxmlformats.org/markup-compatibility/2006" xmlns:a14="http://schemas.microsoft.com/office/drawing/2010/main">
        <mc:Choice Requires="a14">
          <p:sp>
            <p:nvSpPr>
              <p:cNvPr id="4" name="TextBox 11"/>
              <p:cNvSpPr txBox="1"/>
              <p:nvPr/>
            </p:nvSpPr>
            <p:spPr>
              <a:xfrm>
                <a:off x="1575759" y="3225477"/>
                <a:ext cx="8818183" cy="1861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700">
                          <a:latin typeface="Cambria Math"/>
                          <a:ea typeface="Cambria Math" panose="02040503050406030204" pitchFamily="18" charset="0"/>
                        </a:rPr>
                        <m:t>r</m:t>
                      </m:r>
                      <m:d>
                        <m:dPr>
                          <m:ctrlPr>
                            <a:rPr lang="en-US" sz="2700" i="1">
                              <a:latin typeface="Cambria Math" panose="02040503050406030204" pitchFamily="18" charset="0"/>
                              <a:ea typeface="Cambria Math" panose="02040503050406030204" pitchFamily="18" charset="0"/>
                            </a:rPr>
                          </m:ctrlPr>
                        </m:dPr>
                        <m:e>
                          <m:r>
                            <a:rPr lang="en-US" sz="2700" i="1">
                              <a:latin typeface="Cambria Math"/>
                              <a:ea typeface="Cambria Math" panose="02040503050406030204" pitchFamily="18" charset="0"/>
                            </a:rPr>
                            <m:t>𝑖</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𝑗</m:t>
                          </m:r>
                        </m:e>
                      </m:d>
                      <m:r>
                        <a:rPr lang="en-US" sz="2700" i="1">
                          <a:latin typeface="Cambria Math"/>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𝑖</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𝑖</m:t>
                              </m:r>
                              <m:r>
                                <a:rPr lang="en-US" sz="2700" i="1">
                                  <a:latin typeface="Cambria Math" panose="02040503050406030204" pitchFamily="18" charset="0"/>
                                  <a:ea typeface="Cambria Math" panose="02040503050406030204" pitchFamily="18" charset="0"/>
                                </a:rPr>
                                <m:t>)</m:t>
                              </m:r>
                            </m:num>
                            <m:den>
                              <m:r>
                                <a:rPr lang="en-US" sz="2700" i="1">
                                  <a:latin typeface="Cambria Math"/>
                                  <a:ea typeface="Cambria Math" panose="02040503050406030204" pitchFamily="18" charset="0"/>
                                </a:rPr>
                                <m:t>𝐾</m:t>
                              </m:r>
                            </m:den>
                          </m:f>
                        </m:num>
                        <m:den>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𝑗</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𝑗</m:t>
                              </m:r>
                              <m:r>
                                <a:rPr lang="en-US" sz="2700" i="1">
                                  <a:latin typeface="Cambria Math" panose="02040503050406030204" pitchFamily="18" charset="0"/>
                                  <a:ea typeface="Cambria Math" panose="02040503050406030204" pitchFamily="18" charset="0"/>
                                </a:rPr>
                                <m:t>)</m:t>
                              </m:r>
                            </m:num>
                            <m:den>
                              <m:r>
                                <a:rPr lang="en-US" sz="2700" i="1">
                                  <a:latin typeface="Cambria Math"/>
                                  <a:ea typeface="Cambria Math" panose="02040503050406030204" pitchFamily="18" charset="0"/>
                                </a:rPr>
                                <m:t>𝐾</m:t>
                              </m:r>
                            </m:den>
                          </m:f>
                        </m:den>
                      </m:f>
                      <m:r>
                        <a:rPr lang="en-US" sz="2700" i="1">
                          <a:latin typeface="Cambria Math"/>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𝑖</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𝑖</m:t>
                          </m:r>
                          <m:r>
                            <a:rPr lang="en-US" sz="2700" i="1">
                              <a:latin typeface="Cambria Math"/>
                              <a:ea typeface="Cambria Math" panose="02040503050406030204" pitchFamily="18" charset="0"/>
                            </a:rPr>
                            <m:t>)</m:t>
                          </m:r>
                        </m:num>
                        <m:den>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𝑗</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𝑗</m:t>
                          </m:r>
                          <m:r>
                            <a:rPr lang="en-US" sz="2700" i="1">
                              <a:latin typeface="Cambria Math"/>
                              <a:ea typeface="Cambria Math" panose="02040503050406030204" pitchFamily="18" charset="0"/>
                            </a:rPr>
                            <m:t>)</m:t>
                          </m:r>
                        </m:den>
                      </m:f>
                      <m:r>
                        <a:rPr lang="en-US" sz="2700" i="1">
                          <a:latin typeface="Cambria Math"/>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a:ea typeface="Cambria Math"/>
                            </a:rPr>
                            <m:t>𝜋</m:t>
                          </m:r>
                          <m:r>
                            <a:rPr lang="en-US" sz="2700" i="1">
                              <a:latin typeface="Cambria Math"/>
                              <a:ea typeface="Cambria Math"/>
                            </a:rPr>
                            <m:t>(</m:t>
                          </m:r>
                          <m:r>
                            <a:rPr lang="en-US" sz="2700" i="1">
                              <a:latin typeface="Cambria Math"/>
                              <a:ea typeface="Cambria Math"/>
                            </a:rPr>
                            <m:t>𝑗</m:t>
                          </m:r>
                          <m:r>
                            <a:rPr lang="en-US" sz="2700" i="1">
                              <a:latin typeface="Cambria Math"/>
                              <a:ea typeface="Cambria Math"/>
                            </a:rPr>
                            <m:t>)</m:t>
                          </m:r>
                        </m:num>
                        <m:den>
                          <m:r>
                            <a:rPr lang="en-US" sz="2700" i="1">
                              <a:latin typeface="Cambria Math"/>
                              <a:ea typeface="Cambria Math"/>
                            </a:rPr>
                            <m:t>𝜋</m:t>
                          </m:r>
                          <m:r>
                            <a:rPr lang="en-US" sz="2700" i="1">
                              <a:latin typeface="Cambria Math"/>
                              <a:ea typeface="Cambria Math"/>
                            </a:rPr>
                            <m:t>(</m:t>
                          </m:r>
                          <m:r>
                            <a:rPr lang="en-US" sz="2700" i="1">
                              <a:latin typeface="Cambria Math"/>
                              <a:ea typeface="Cambria Math"/>
                            </a:rPr>
                            <m:t>𝑖</m:t>
                          </m:r>
                          <m:r>
                            <a:rPr lang="en-US" sz="2700" i="1">
                              <a:latin typeface="Cambria Math"/>
                              <a:ea typeface="Cambria Math"/>
                            </a:rPr>
                            <m:t>)</m:t>
                          </m:r>
                        </m:den>
                      </m:f>
                    </m:oMath>
                  </m:oMathPara>
                </a14:m>
                <a:endParaRPr lang="en-US" sz="2700" dirty="0">
                  <a:ea typeface="Cambria Math" panose="02040503050406030204" pitchFamily="18" charset="0"/>
                </a:endParaRPr>
              </a:p>
              <a:p>
                <a:endParaRPr lang="en-US" sz="2700" dirty="0"/>
              </a:p>
            </p:txBody>
          </p:sp>
        </mc:Choice>
        <mc:Fallback xmlns="">
          <p:sp>
            <p:nvSpPr>
              <p:cNvPr id="4" name="TextBox 11"/>
              <p:cNvSpPr txBox="1">
                <a:spLocks noRot="1" noChangeAspect="1" noMove="1" noResize="1" noEditPoints="1" noAdjustHandles="1" noChangeArrowheads="1" noChangeShapeType="1" noTextEdit="1"/>
              </p:cNvSpPr>
              <p:nvPr/>
            </p:nvSpPr>
            <p:spPr>
              <a:xfrm>
                <a:off x="1575759" y="3225477"/>
                <a:ext cx="8818183" cy="1861535"/>
              </a:xfrm>
              <a:prstGeom prst="rect">
                <a:avLst/>
              </a:prstGeom>
              <a:blipFill>
                <a:blip r:embed="rId4"/>
                <a:stretch>
                  <a:fillRect/>
                </a:stretch>
              </a:blipFill>
            </p:spPr>
            <p:txBody>
              <a:bodyPr/>
              <a:lstStyle/>
              <a:p>
                <a:r>
                  <a:rPr lang="en-US">
                    <a:noFill/>
                  </a:rPr>
                  <a:t> </a:t>
                </a:r>
              </a:p>
            </p:txBody>
          </p:sp>
        </mc:Fallback>
      </mc:AlternateContent>
      <p:sp>
        <p:nvSpPr>
          <p:cNvPr id="5" name="4 CuadroTexto"/>
          <p:cNvSpPr txBox="1"/>
          <p:nvPr/>
        </p:nvSpPr>
        <p:spPr>
          <a:xfrm>
            <a:off x="190500" y="2126647"/>
            <a:ext cx="12496799" cy="600164"/>
          </a:xfrm>
          <a:prstGeom prst="rect">
            <a:avLst/>
          </a:prstGeom>
          <a:noFill/>
        </p:spPr>
        <p:txBody>
          <a:bodyPr wrap="square" rtlCol="0">
            <a:spAutoFit/>
          </a:bodyPr>
          <a:lstStyle/>
          <a:p>
            <a:r>
              <a:rPr lang="en-US" sz="3300" dirty="0"/>
              <a:t>How many times is more likely </a:t>
            </a:r>
            <a:r>
              <a:rPr lang="en-US" sz="3300" i="1" dirty="0"/>
              <a:t>j</a:t>
            </a:r>
            <a:r>
              <a:rPr lang="en-US" sz="3300" dirty="0"/>
              <a:t> than </a:t>
            </a:r>
            <a:r>
              <a:rPr lang="en-US" sz="3300" i="1" dirty="0" err="1"/>
              <a:t>i</a:t>
            </a:r>
            <a:r>
              <a:rPr lang="en-US" sz="3300" dirty="0"/>
              <a:t> in this (unknown) distribution?</a:t>
            </a:r>
          </a:p>
        </p:txBody>
      </p:sp>
      <p:sp>
        <p:nvSpPr>
          <p:cNvPr id="8"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9" name="TextBox 8"/>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p:spTree>
    <p:extLst>
      <p:ext uri="{BB962C8B-B14F-4D97-AF65-F5344CB8AC3E}">
        <p14:creationId xmlns:p14="http://schemas.microsoft.com/office/powerpoint/2010/main" val="425397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5"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cxnSp>
        <p:nvCxnSpPr>
          <p:cNvPr id="5" name="4 Conector recto"/>
          <p:cNvCxnSpPr/>
          <p:nvPr/>
        </p:nvCxnSpPr>
        <p:spPr>
          <a:xfrm>
            <a:off x="2999117" y="1633631"/>
            <a:ext cx="0" cy="351957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999118" y="5153209"/>
            <a:ext cx="5667554"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8 CuadroTexto"/>
              <p:cNvSpPr txBox="1"/>
              <p:nvPr/>
            </p:nvSpPr>
            <p:spPr>
              <a:xfrm>
                <a:off x="8181540" y="5250256"/>
                <a:ext cx="532069" cy="600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𝜃</m:t>
                      </m:r>
                    </m:oMath>
                  </m:oMathPara>
                </a14:m>
                <a:endParaRPr lang="en-US" sz="3300" dirty="0"/>
              </a:p>
            </p:txBody>
          </p:sp>
        </mc:Choice>
        <mc:Fallback xmlns="">
          <p:sp>
            <p:nvSpPr>
              <p:cNvPr id="9" name="8 CuadroTexto"/>
              <p:cNvSpPr txBox="1">
                <a:spLocks noRot="1" noChangeAspect="1" noMove="1" noResize="1" noEditPoints="1" noAdjustHandles="1" noChangeArrowheads="1" noChangeShapeType="1" noTextEdit="1"/>
              </p:cNvSpPr>
              <p:nvPr/>
            </p:nvSpPr>
            <p:spPr>
              <a:xfrm>
                <a:off x="8181540" y="5250256"/>
                <a:ext cx="532069" cy="600164"/>
              </a:xfrm>
              <a:prstGeom prst="rect">
                <a:avLst/>
              </a:prstGeom>
              <a:blipFill>
                <a:blip r:embed="rId4"/>
                <a:stretch>
                  <a:fillRect/>
                </a:stretch>
              </a:blipFill>
            </p:spPr>
            <p:txBody>
              <a:bodyPr/>
              <a:lstStyle/>
              <a:p>
                <a:r>
                  <a:rPr lang="en-US">
                    <a:noFill/>
                  </a:rPr>
                  <a:t> </a:t>
                </a:r>
              </a:p>
            </p:txBody>
          </p:sp>
        </mc:Fallback>
      </mc:AlternateContent>
      <p:sp>
        <p:nvSpPr>
          <p:cNvPr id="12" name="11 Forma libre"/>
          <p:cNvSpPr/>
          <p:nvPr/>
        </p:nvSpPr>
        <p:spPr>
          <a:xfrm>
            <a:off x="3607280" y="2190533"/>
            <a:ext cx="5059392" cy="2936796"/>
          </a:xfrm>
          <a:custGeom>
            <a:avLst/>
            <a:gdLst>
              <a:gd name="connsiteX0" fmla="*/ 0 w 6745856"/>
              <a:gd name="connsiteY0" fmla="*/ 3898476 h 3915728"/>
              <a:gd name="connsiteX1" fmla="*/ 759124 w 6745856"/>
              <a:gd name="connsiteY1" fmla="*/ 3363638 h 3915728"/>
              <a:gd name="connsiteX2" fmla="*/ 1587260 w 6745856"/>
              <a:gd name="connsiteY2" fmla="*/ 1465827 h 3915728"/>
              <a:gd name="connsiteX3" fmla="*/ 2035834 w 6745856"/>
              <a:gd name="connsiteY3" fmla="*/ 292634 h 3915728"/>
              <a:gd name="connsiteX4" fmla="*/ 2708694 w 6745856"/>
              <a:gd name="connsiteY4" fmla="*/ 16589 h 3915728"/>
              <a:gd name="connsiteX5" fmla="*/ 3674852 w 6745856"/>
              <a:gd name="connsiteY5" fmla="*/ 637691 h 3915728"/>
              <a:gd name="connsiteX6" fmla="*/ 4848045 w 6745856"/>
              <a:gd name="connsiteY6" fmla="*/ 2449238 h 3915728"/>
              <a:gd name="connsiteX7" fmla="*/ 6745856 w 6745856"/>
              <a:gd name="connsiteY7" fmla="*/ 3915728 h 39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5856" h="3915728">
                <a:moveTo>
                  <a:pt x="0" y="3898476"/>
                </a:moveTo>
                <a:cubicBezTo>
                  <a:pt x="247290" y="3833777"/>
                  <a:pt x="494581" y="3769079"/>
                  <a:pt x="759124" y="3363638"/>
                </a:cubicBezTo>
                <a:cubicBezTo>
                  <a:pt x="1023667" y="2958197"/>
                  <a:pt x="1374475" y="1977661"/>
                  <a:pt x="1587260" y="1465827"/>
                </a:cubicBezTo>
                <a:cubicBezTo>
                  <a:pt x="1800045" y="953993"/>
                  <a:pt x="1848928" y="534174"/>
                  <a:pt x="2035834" y="292634"/>
                </a:cubicBezTo>
                <a:cubicBezTo>
                  <a:pt x="2222740" y="51094"/>
                  <a:pt x="2435524" y="-40920"/>
                  <a:pt x="2708694" y="16589"/>
                </a:cubicBezTo>
                <a:cubicBezTo>
                  <a:pt x="2981864" y="74098"/>
                  <a:pt x="3318294" y="232250"/>
                  <a:pt x="3674852" y="637691"/>
                </a:cubicBezTo>
                <a:cubicBezTo>
                  <a:pt x="4031410" y="1043132"/>
                  <a:pt x="4336211" y="1902899"/>
                  <a:pt x="4848045" y="2449238"/>
                </a:cubicBezTo>
                <a:cubicBezTo>
                  <a:pt x="5359879" y="2995577"/>
                  <a:pt x="6052867" y="3455652"/>
                  <a:pt x="6745856" y="3915728"/>
                </a:cubicBezTo>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1 CuadroTexto"/>
          <p:cNvSpPr txBox="1"/>
          <p:nvPr/>
        </p:nvSpPr>
        <p:spPr>
          <a:xfrm>
            <a:off x="5444705" y="3160506"/>
            <a:ext cx="612668" cy="1200329"/>
          </a:xfrm>
          <a:prstGeom prst="rect">
            <a:avLst/>
          </a:prstGeom>
          <a:noFill/>
        </p:spPr>
        <p:txBody>
          <a:bodyPr wrap="none" rtlCol="0">
            <a:spAutoFit/>
          </a:bodyPr>
          <a:lstStyle/>
          <a:p>
            <a:r>
              <a:rPr lang="en-US" sz="7200" b="1" dirty="0">
                <a:solidFill>
                  <a:schemeClr val="bg1"/>
                </a:solidFill>
              </a:rPr>
              <a:t>?</a:t>
            </a:r>
          </a:p>
        </p:txBody>
      </p:sp>
      <p:sp>
        <p:nvSpPr>
          <p:cNvPr id="13" name="12 CuadroTexto"/>
          <p:cNvSpPr txBox="1"/>
          <p:nvPr/>
        </p:nvSpPr>
        <p:spPr>
          <a:xfrm>
            <a:off x="4422472" y="5219168"/>
            <a:ext cx="224742" cy="300082"/>
          </a:xfrm>
          <a:prstGeom prst="rect">
            <a:avLst/>
          </a:prstGeom>
          <a:noFill/>
        </p:spPr>
        <p:txBody>
          <a:bodyPr wrap="none" rtlCol="0">
            <a:spAutoFit/>
          </a:bodyPr>
          <a:lstStyle/>
          <a:p>
            <a:r>
              <a:rPr lang="en-US" sz="1350" dirty="0" err="1"/>
              <a:t>i</a:t>
            </a:r>
            <a:endParaRPr lang="en-US" sz="1350" dirty="0"/>
          </a:p>
        </p:txBody>
      </p:sp>
      <p:sp>
        <p:nvSpPr>
          <p:cNvPr id="11" name="10 CuadroTexto"/>
          <p:cNvSpPr txBox="1"/>
          <p:nvPr/>
        </p:nvSpPr>
        <p:spPr>
          <a:xfrm>
            <a:off x="7437409" y="1879480"/>
            <a:ext cx="3076099" cy="300082"/>
          </a:xfrm>
          <a:prstGeom prst="rect">
            <a:avLst/>
          </a:prstGeom>
          <a:noFill/>
        </p:spPr>
        <p:txBody>
          <a:bodyPr wrap="none" rtlCol="0">
            <a:spAutoFit/>
          </a:bodyPr>
          <a:lstStyle/>
          <a:p>
            <a:r>
              <a:rPr lang="en-US" sz="1350" dirty="0"/>
              <a:t>1) Initialize </a:t>
            </a:r>
            <a:r>
              <a:rPr lang="en-US" sz="1350" i="1" dirty="0" err="1"/>
              <a:t>i</a:t>
            </a:r>
            <a:r>
              <a:rPr lang="en-US" sz="1350" dirty="0"/>
              <a:t> (pick a value of </a:t>
            </a:r>
            <a:r>
              <a:rPr lang="en-US" sz="1350" dirty="0">
                <a:latin typeface="Symbol" panose="05050102010706020507" pitchFamily="18" charset="2"/>
              </a:rPr>
              <a:t>q</a:t>
            </a:r>
            <a:r>
              <a:rPr lang="en-US" sz="1350" dirty="0"/>
              <a:t> at random)</a:t>
            </a:r>
          </a:p>
        </p:txBody>
      </p:sp>
      <p:sp>
        <p:nvSpPr>
          <p:cNvPr id="16"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17" name="TextBox 16"/>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mc:AlternateContent xmlns:mc="http://schemas.openxmlformats.org/markup-compatibility/2006" xmlns:a14="http://schemas.microsoft.com/office/drawing/2010/main">
        <mc:Choice Requires="a14">
          <p:sp>
            <p:nvSpPr>
              <p:cNvPr id="18" name="9 CuadroTexto"/>
              <p:cNvSpPr txBox="1"/>
              <p:nvPr/>
            </p:nvSpPr>
            <p:spPr>
              <a:xfrm rot="16200000">
                <a:off x="898695" y="2666952"/>
                <a:ext cx="2473241" cy="11678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300" b="0" i="1" smtClean="0">
                              <a:latin typeface="Cambria Math" panose="02040503050406030204" pitchFamily="18" charset="0"/>
                              <a:ea typeface="Cambria Math" panose="02040503050406030204" pitchFamily="18" charset="0"/>
                            </a:rPr>
                          </m:ctrlPr>
                        </m:fPr>
                        <m:num>
                          <m:r>
                            <a:rPr lang="en-US" sz="3300" i="1" smtClean="0">
                              <a:latin typeface="Cambria Math"/>
                              <a:ea typeface="Cambria Math"/>
                            </a:rPr>
                            <m:t>𝑃</m:t>
                          </m:r>
                          <m:d>
                            <m:dPr>
                              <m:ctrlPr>
                                <a:rPr lang="en-US" sz="3300" i="1">
                                  <a:latin typeface="Cambria Math" panose="02040503050406030204" pitchFamily="18" charset="0"/>
                                  <a:ea typeface="Cambria Math"/>
                                </a:rPr>
                              </m:ctrlPr>
                            </m:dPr>
                            <m:e>
                              <m:r>
                                <a:rPr lang="en-US" sz="3300" i="1">
                                  <a:latin typeface="Cambria Math"/>
                                  <a:ea typeface="Cambria Math"/>
                                </a:rPr>
                                <m:t>𝜃</m:t>
                              </m:r>
                            </m:e>
                            <m:e>
                              <m:r>
                                <a:rPr lang="en-US" sz="3300" i="1">
                                  <a:latin typeface="Cambria Math"/>
                                  <a:ea typeface="Cambria Math"/>
                                </a:rPr>
                                <m:t>𝐷</m:t>
                              </m:r>
                            </m:e>
                          </m:d>
                          <m:r>
                            <a:rPr lang="en-US" sz="3300" b="0" i="1" smtClean="0">
                              <a:latin typeface="Cambria Math" panose="02040503050406030204" pitchFamily="18" charset="0"/>
                              <a:ea typeface="Cambria Math"/>
                            </a:rPr>
                            <m:t>𝑃</m:t>
                          </m:r>
                          <m:r>
                            <a:rPr lang="en-US" sz="3300" b="0" i="1" smtClean="0">
                              <a:latin typeface="Cambria Math" panose="02040503050406030204" pitchFamily="18" charset="0"/>
                              <a:ea typeface="Cambria Math"/>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ea typeface="Cambria Math" panose="02040503050406030204" pitchFamily="18" charset="0"/>
                            </a:rPr>
                            <m:t>)</m:t>
                          </m:r>
                        </m:num>
                        <m:den>
                          <m:r>
                            <a:rPr lang="en-US" sz="3300" b="0" i="1" smtClean="0">
                              <a:latin typeface="Cambria Math" panose="02040503050406030204" pitchFamily="18" charset="0"/>
                              <a:ea typeface="Cambria Math" panose="02040503050406030204" pitchFamily="18" charset="0"/>
                            </a:rPr>
                            <m:t>𝑃</m:t>
                          </m:r>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𝐷</m:t>
                          </m:r>
                          <m:r>
                            <a:rPr lang="en-US" sz="3300" b="0" i="1" smtClean="0">
                              <a:latin typeface="Cambria Math" panose="02040503050406030204" pitchFamily="18" charset="0"/>
                              <a:ea typeface="Cambria Math" panose="02040503050406030204" pitchFamily="18" charset="0"/>
                            </a:rPr>
                            <m:t>)</m:t>
                          </m:r>
                        </m:den>
                      </m:f>
                    </m:oMath>
                  </m:oMathPara>
                </a14:m>
                <a:endParaRPr lang="en-US" sz="3300" dirty="0"/>
              </a:p>
            </p:txBody>
          </p:sp>
        </mc:Choice>
        <mc:Fallback xmlns="">
          <p:sp>
            <p:nvSpPr>
              <p:cNvPr id="18" name="9 CuadroTexto"/>
              <p:cNvSpPr txBox="1">
                <a:spLocks noRot="1" noChangeAspect="1" noMove="1" noResize="1" noEditPoints="1" noAdjustHandles="1" noChangeArrowheads="1" noChangeShapeType="1" noTextEdit="1"/>
              </p:cNvSpPr>
              <p:nvPr/>
            </p:nvSpPr>
            <p:spPr>
              <a:xfrm rot="16200000">
                <a:off x="898695" y="2666952"/>
                <a:ext cx="2473241" cy="1167884"/>
              </a:xfrm>
              <a:prstGeom prst="rect">
                <a:avLst/>
              </a:prstGeom>
              <a:blipFill>
                <a:blip r:embed="rId5"/>
                <a:stretch>
                  <a:fillRect/>
                </a:stretch>
              </a:blipFill>
            </p:spPr>
            <p:txBody>
              <a:bodyPr/>
              <a:lstStyle/>
              <a:p>
                <a:r>
                  <a:rPr lang="en-US">
                    <a:noFill/>
                  </a:rPr>
                  <a:t> </a:t>
                </a:r>
              </a:p>
            </p:txBody>
          </p:sp>
        </mc:Fallback>
      </mc:AlternateContent>
      <p:sp>
        <p:nvSpPr>
          <p:cNvPr id="3" name="TextBox 2"/>
          <p:cNvSpPr txBox="1"/>
          <p:nvPr/>
        </p:nvSpPr>
        <p:spPr>
          <a:xfrm>
            <a:off x="7263516" y="1233149"/>
            <a:ext cx="3249992" cy="646331"/>
          </a:xfrm>
          <a:prstGeom prst="rect">
            <a:avLst/>
          </a:prstGeom>
          <a:noFill/>
        </p:spPr>
        <p:txBody>
          <a:bodyPr wrap="none" rtlCol="0">
            <a:spAutoFit/>
          </a:bodyPr>
          <a:lstStyle/>
          <a:p>
            <a:pPr algn="ctr"/>
            <a:r>
              <a:rPr lang="en-US" dirty="0">
                <a:latin typeface="Arial Black" panose="020B0A04020102020204" pitchFamily="34" charset="0"/>
              </a:rPr>
              <a:t>Metropolis algorithm </a:t>
            </a:r>
          </a:p>
          <a:p>
            <a:pPr algn="ctr"/>
            <a:r>
              <a:rPr lang="en-US" dirty="0">
                <a:latin typeface="Arial Black" panose="020B0A04020102020204" pitchFamily="34" charset="0"/>
              </a:rPr>
              <a:t>(there are many others!)</a:t>
            </a:r>
          </a:p>
        </p:txBody>
      </p:sp>
    </p:spTree>
    <p:extLst>
      <p:ext uri="{BB962C8B-B14F-4D97-AF65-F5344CB8AC3E}">
        <p14:creationId xmlns:p14="http://schemas.microsoft.com/office/powerpoint/2010/main" val="37190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cxnSp>
        <p:nvCxnSpPr>
          <p:cNvPr id="5" name="4 Conector recto"/>
          <p:cNvCxnSpPr/>
          <p:nvPr/>
        </p:nvCxnSpPr>
        <p:spPr>
          <a:xfrm>
            <a:off x="2999117" y="1633631"/>
            <a:ext cx="0" cy="351957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999118" y="5153209"/>
            <a:ext cx="5667554"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8 CuadroTexto"/>
              <p:cNvSpPr txBox="1"/>
              <p:nvPr/>
            </p:nvSpPr>
            <p:spPr>
              <a:xfrm>
                <a:off x="8181540" y="5250256"/>
                <a:ext cx="532069" cy="600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𝜃</m:t>
                      </m:r>
                    </m:oMath>
                  </m:oMathPara>
                </a14:m>
                <a:endParaRPr lang="en-US" sz="3300" dirty="0"/>
              </a:p>
            </p:txBody>
          </p:sp>
        </mc:Choice>
        <mc:Fallback xmlns="">
          <p:sp>
            <p:nvSpPr>
              <p:cNvPr id="9" name="8 CuadroTexto"/>
              <p:cNvSpPr txBox="1">
                <a:spLocks noRot="1" noChangeAspect="1" noMove="1" noResize="1" noEditPoints="1" noAdjustHandles="1" noChangeArrowheads="1" noChangeShapeType="1" noTextEdit="1"/>
              </p:cNvSpPr>
              <p:nvPr/>
            </p:nvSpPr>
            <p:spPr>
              <a:xfrm>
                <a:off x="8181540" y="5250256"/>
                <a:ext cx="532069" cy="600164"/>
              </a:xfrm>
              <a:prstGeom prst="rect">
                <a:avLst/>
              </a:prstGeom>
              <a:blipFill>
                <a:blip r:embed="rId4"/>
                <a:stretch>
                  <a:fillRect/>
                </a:stretch>
              </a:blipFill>
            </p:spPr>
            <p:txBody>
              <a:bodyPr/>
              <a:lstStyle/>
              <a:p>
                <a:r>
                  <a:rPr lang="en-US">
                    <a:noFill/>
                  </a:rPr>
                  <a:t> </a:t>
                </a:r>
              </a:p>
            </p:txBody>
          </p:sp>
        </mc:Fallback>
      </mc:AlternateContent>
      <p:sp>
        <p:nvSpPr>
          <p:cNvPr id="12" name="11 Forma libre"/>
          <p:cNvSpPr/>
          <p:nvPr/>
        </p:nvSpPr>
        <p:spPr>
          <a:xfrm>
            <a:off x="3607280" y="2190533"/>
            <a:ext cx="5059392" cy="2936796"/>
          </a:xfrm>
          <a:custGeom>
            <a:avLst/>
            <a:gdLst>
              <a:gd name="connsiteX0" fmla="*/ 0 w 6745856"/>
              <a:gd name="connsiteY0" fmla="*/ 3898476 h 3915728"/>
              <a:gd name="connsiteX1" fmla="*/ 759124 w 6745856"/>
              <a:gd name="connsiteY1" fmla="*/ 3363638 h 3915728"/>
              <a:gd name="connsiteX2" fmla="*/ 1587260 w 6745856"/>
              <a:gd name="connsiteY2" fmla="*/ 1465827 h 3915728"/>
              <a:gd name="connsiteX3" fmla="*/ 2035834 w 6745856"/>
              <a:gd name="connsiteY3" fmla="*/ 292634 h 3915728"/>
              <a:gd name="connsiteX4" fmla="*/ 2708694 w 6745856"/>
              <a:gd name="connsiteY4" fmla="*/ 16589 h 3915728"/>
              <a:gd name="connsiteX5" fmla="*/ 3674852 w 6745856"/>
              <a:gd name="connsiteY5" fmla="*/ 637691 h 3915728"/>
              <a:gd name="connsiteX6" fmla="*/ 4848045 w 6745856"/>
              <a:gd name="connsiteY6" fmla="*/ 2449238 h 3915728"/>
              <a:gd name="connsiteX7" fmla="*/ 6745856 w 6745856"/>
              <a:gd name="connsiteY7" fmla="*/ 3915728 h 39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5856" h="3915728">
                <a:moveTo>
                  <a:pt x="0" y="3898476"/>
                </a:moveTo>
                <a:cubicBezTo>
                  <a:pt x="247290" y="3833777"/>
                  <a:pt x="494581" y="3769079"/>
                  <a:pt x="759124" y="3363638"/>
                </a:cubicBezTo>
                <a:cubicBezTo>
                  <a:pt x="1023667" y="2958197"/>
                  <a:pt x="1374475" y="1977661"/>
                  <a:pt x="1587260" y="1465827"/>
                </a:cubicBezTo>
                <a:cubicBezTo>
                  <a:pt x="1800045" y="953993"/>
                  <a:pt x="1848928" y="534174"/>
                  <a:pt x="2035834" y="292634"/>
                </a:cubicBezTo>
                <a:cubicBezTo>
                  <a:pt x="2222740" y="51094"/>
                  <a:pt x="2435524" y="-40920"/>
                  <a:pt x="2708694" y="16589"/>
                </a:cubicBezTo>
                <a:cubicBezTo>
                  <a:pt x="2981864" y="74098"/>
                  <a:pt x="3318294" y="232250"/>
                  <a:pt x="3674852" y="637691"/>
                </a:cubicBezTo>
                <a:cubicBezTo>
                  <a:pt x="4031410" y="1043132"/>
                  <a:pt x="4336211" y="1902899"/>
                  <a:pt x="4848045" y="2449238"/>
                </a:cubicBezTo>
                <a:cubicBezTo>
                  <a:pt x="5359879" y="2995577"/>
                  <a:pt x="6052867" y="3455652"/>
                  <a:pt x="6745856" y="3915728"/>
                </a:cubicBezTo>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1 CuadroTexto"/>
          <p:cNvSpPr txBox="1"/>
          <p:nvPr/>
        </p:nvSpPr>
        <p:spPr>
          <a:xfrm>
            <a:off x="5444705" y="3160506"/>
            <a:ext cx="612668" cy="1200329"/>
          </a:xfrm>
          <a:prstGeom prst="rect">
            <a:avLst/>
          </a:prstGeom>
          <a:noFill/>
        </p:spPr>
        <p:txBody>
          <a:bodyPr wrap="none" rtlCol="0">
            <a:spAutoFit/>
          </a:bodyPr>
          <a:lstStyle/>
          <a:p>
            <a:r>
              <a:rPr lang="en-US" sz="7200" b="1" dirty="0">
                <a:solidFill>
                  <a:schemeClr val="bg1"/>
                </a:solidFill>
              </a:rPr>
              <a:t>?</a:t>
            </a:r>
          </a:p>
        </p:txBody>
      </p:sp>
      <p:sp>
        <p:nvSpPr>
          <p:cNvPr id="13" name="12 CuadroTexto"/>
          <p:cNvSpPr txBox="1"/>
          <p:nvPr/>
        </p:nvSpPr>
        <p:spPr>
          <a:xfrm>
            <a:off x="4422472" y="5219168"/>
            <a:ext cx="224742" cy="300082"/>
          </a:xfrm>
          <a:prstGeom prst="rect">
            <a:avLst/>
          </a:prstGeom>
          <a:noFill/>
        </p:spPr>
        <p:txBody>
          <a:bodyPr wrap="none" rtlCol="0">
            <a:spAutoFit/>
          </a:bodyPr>
          <a:lstStyle/>
          <a:p>
            <a:r>
              <a:rPr lang="en-US" sz="1350" dirty="0" err="1"/>
              <a:t>i</a:t>
            </a:r>
            <a:endParaRPr lang="en-US" sz="1350" dirty="0"/>
          </a:p>
        </p:txBody>
      </p:sp>
      <p:sp>
        <p:nvSpPr>
          <p:cNvPr id="15" name="14 CuadroTexto"/>
          <p:cNvSpPr txBox="1"/>
          <p:nvPr/>
        </p:nvSpPr>
        <p:spPr>
          <a:xfrm>
            <a:off x="5546073" y="5242890"/>
            <a:ext cx="226344" cy="300082"/>
          </a:xfrm>
          <a:prstGeom prst="rect">
            <a:avLst/>
          </a:prstGeom>
          <a:noFill/>
        </p:spPr>
        <p:txBody>
          <a:bodyPr wrap="none" rtlCol="0">
            <a:spAutoFit/>
          </a:bodyPr>
          <a:lstStyle/>
          <a:p>
            <a:r>
              <a:rPr lang="en-US" sz="1350" dirty="0" err="1"/>
              <a:t>j</a:t>
            </a:r>
            <a:endParaRPr lang="en-US" sz="1350" dirty="0"/>
          </a:p>
        </p:txBody>
      </p:sp>
      <p:sp>
        <p:nvSpPr>
          <p:cNvPr id="16" name="15 CuadroTexto"/>
          <p:cNvSpPr txBox="1"/>
          <p:nvPr/>
        </p:nvSpPr>
        <p:spPr>
          <a:xfrm>
            <a:off x="7437409" y="1879480"/>
            <a:ext cx="3156249" cy="923330"/>
          </a:xfrm>
          <a:prstGeom prst="rect">
            <a:avLst/>
          </a:prstGeom>
          <a:noFill/>
        </p:spPr>
        <p:txBody>
          <a:bodyPr wrap="none" rtlCol="0">
            <a:spAutoFit/>
          </a:bodyPr>
          <a:lstStyle/>
          <a:p>
            <a:pPr marL="257175" indent="-257175">
              <a:buAutoNum type="arabicParenR"/>
            </a:pPr>
            <a:r>
              <a:rPr lang="en-US" sz="1350" dirty="0"/>
              <a:t>Initialize </a:t>
            </a:r>
            <a:r>
              <a:rPr lang="en-US" sz="1350" i="1" dirty="0" err="1"/>
              <a:t>i</a:t>
            </a:r>
            <a:r>
              <a:rPr lang="en-US" sz="1350" dirty="0"/>
              <a:t> (pick a value of </a:t>
            </a:r>
            <a:r>
              <a:rPr lang="en-US" sz="1350" dirty="0">
                <a:latin typeface="Symbol" panose="05050102010706020507" pitchFamily="18" charset="2"/>
              </a:rPr>
              <a:t>q</a:t>
            </a:r>
            <a:r>
              <a:rPr lang="en-US" sz="1350" dirty="0"/>
              <a:t> at random)</a:t>
            </a:r>
          </a:p>
          <a:p>
            <a:pPr marL="257175" indent="-257175">
              <a:buAutoNum type="arabicParenR"/>
            </a:pPr>
            <a:endParaRPr lang="en-US" sz="1350" dirty="0"/>
          </a:p>
          <a:p>
            <a:pPr marL="257175" indent="-257175">
              <a:buFontTx/>
              <a:buAutoNum type="arabicParenR"/>
            </a:pPr>
            <a:r>
              <a:rPr lang="en-US" sz="1350" dirty="0"/>
              <a:t>Propose a movement q(.|</a:t>
            </a:r>
            <a:r>
              <a:rPr lang="en-US" sz="1350" dirty="0" err="1"/>
              <a:t>i</a:t>
            </a:r>
            <a:r>
              <a:rPr lang="en-US" sz="1350" dirty="0"/>
              <a:t>) </a:t>
            </a:r>
          </a:p>
          <a:p>
            <a:pPr marL="257175" indent="-257175">
              <a:buAutoNum type="arabicParenR"/>
            </a:pPr>
            <a:endParaRPr lang="en-US" sz="1350" dirty="0"/>
          </a:p>
        </p:txBody>
      </p:sp>
      <p:sp>
        <p:nvSpPr>
          <p:cNvPr id="3" name="2 Flecha curvada hacia abajo"/>
          <p:cNvSpPr/>
          <p:nvPr/>
        </p:nvSpPr>
        <p:spPr>
          <a:xfrm>
            <a:off x="4500116" y="4212494"/>
            <a:ext cx="1207282" cy="77391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8" name="7 CuadroTexto"/>
          <p:cNvSpPr txBox="1"/>
          <p:nvPr/>
        </p:nvSpPr>
        <p:spPr>
          <a:xfrm>
            <a:off x="8013325" y="2532764"/>
            <a:ext cx="1385829" cy="300082"/>
          </a:xfrm>
          <a:prstGeom prst="rect">
            <a:avLst/>
          </a:prstGeom>
          <a:noFill/>
        </p:spPr>
        <p:txBody>
          <a:bodyPr wrap="none" rtlCol="0">
            <a:spAutoFit/>
          </a:bodyPr>
          <a:lstStyle/>
          <a:p>
            <a:r>
              <a:rPr lang="en-US" sz="1350" dirty="0"/>
              <a:t>P(q(</a:t>
            </a:r>
            <a:r>
              <a:rPr lang="en-US" sz="1350" dirty="0" err="1"/>
              <a:t>j|i</a:t>
            </a:r>
            <a:r>
              <a:rPr lang="en-US" sz="1350" dirty="0"/>
              <a:t>))=P(q(</a:t>
            </a:r>
            <a:r>
              <a:rPr lang="en-US" sz="1350" dirty="0" err="1"/>
              <a:t>i|j</a:t>
            </a:r>
            <a:r>
              <a:rPr lang="en-US" sz="1350" dirty="0"/>
              <a:t>))</a:t>
            </a:r>
          </a:p>
        </p:txBody>
      </p:sp>
      <mc:AlternateContent xmlns:mc="http://schemas.openxmlformats.org/markup-compatibility/2006" xmlns:a14="http://schemas.microsoft.com/office/drawing/2010/main">
        <mc:Choice Requires="a14">
          <p:sp>
            <p:nvSpPr>
              <p:cNvPr id="18" name="17 CuadroTexto"/>
              <p:cNvSpPr txBox="1"/>
              <p:nvPr/>
            </p:nvSpPr>
            <p:spPr>
              <a:xfrm>
                <a:off x="8188995" y="2870566"/>
                <a:ext cx="1063817"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a:rPr>
                        <m:t>𝐴</m:t>
                      </m:r>
                      <m:r>
                        <a:rPr lang="en-US" sz="1350" i="1">
                          <a:latin typeface="Cambria Math"/>
                        </a:rPr>
                        <m:t>=</m:t>
                      </m:r>
                      <m:r>
                        <a:rPr lang="en-US" sz="1350" i="1">
                          <a:latin typeface="Cambria Math"/>
                        </a:rPr>
                        <m:t>𝑁</m:t>
                      </m:r>
                      <m:d>
                        <m:dPr>
                          <m:ctrlPr>
                            <a:rPr lang="en-US" sz="1350" i="1">
                              <a:latin typeface="Cambria Math" panose="02040503050406030204" pitchFamily="18" charset="0"/>
                            </a:rPr>
                          </m:ctrlPr>
                        </m:dPr>
                        <m:e>
                          <m:r>
                            <a:rPr lang="en-US" sz="1350" i="1">
                              <a:latin typeface="Cambria Math"/>
                            </a:rPr>
                            <m:t>𝑖</m:t>
                          </m:r>
                          <m:r>
                            <a:rPr lang="en-US" sz="1350" i="1">
                              <a:latin typeface="Cambria Math"/>
                            </a:rPr>
                            <m:t>,</m:t>
                          </m:r>
                          <m:r>
                            <a:rPr lang="en-US" sz="1350" i="1">
                              <a:latin typeface="Cambria Math"/>
                              <a:ea typeface="Cambria Math"/>
                            </a:rPr>
                            <m:t>𝜎</m:t>
                          </m:r>
                        </m:e>
                      </m:d>
                    </m:oMath>
                  </m:oMathPara>
                </a14:m>
                <a:endParaRPr lang="en-US" sz="1350" dirty="0"/>
              </a:p>
            </p:txBody>
          </p:sp>
        </mc:Choice>
        <mc:Fallback xmlns="">
          <p:sp>
            <p:nvSpPr>
              <p:cNvPr id="18" name="17 CuadroTexto"/>
              <p:cNvSpPr txBox="1">
                <a:spLocks noRot="1" noChangeAspect="1" noMove="1" noResize="1" noEditPoints="1" noAdjustHandles="1" noChangeArrowheads="1" noChangeShapeType="1" noTextEdit="1"/>
              </p:cNvSpPr>
              <p:nvPr/>
            </p:nvSpPr>
            <p:spPr>
              <a:xfrm>
                <a:off x="8188995" y="2870566"/>
                <a:ext cx="1063817"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18 CuadroTexto"/>
              <p:cNvSpPr txBox="1"/>
              <p:nvPr/>
            </p:nvSpPr>
            <p:spPr>
              <a:xfrm>
                <a:off x="8186836" y="3178962"/>
                <a:ext cx="1077090"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a:rPr>
                        <m:t>𝐵</m:t>
                      </m:r>
                      <m:r>
                        <a:rPr lang="en-US" sz="1350" i="1">
                          <a:latin typeface="Cambria Math"/>
                        </a:rPr>
                        <m:t>=</m:t>
                      </m:r>
                      <m:r>
                        <a:rPr lang="en-US" sz="1350" i="1">
                          <a:latin typeface="Cambria Math"/>
                        </a:rPr>
                        <m:t>𝑁</m:t>
                      </m:r>
                      <m:d>
                        <m:dPr>
                          <m:ctrlPr>
                            <a:rPr lang="en-US" sz="1350" i="1">
                              <a:latin typeface="Cambria Math" panose="02040503050406030204" pitchFamily="18" charset="0"/>
                            </a:rPr>
                          </m:ctrlPr>
                        </m:dPr>
                        <m:e>
                          <m:r>
                            <a:rPr lang="en-US" sz="1350" i="1">
                              <a:latin typeface="Cambria Math"/>
                            </a:rPr>
                            <m:t>𝑗</m:t>
                          </m:r>
                          <m:r>
                            <a:rPr lang="en-US" sz="1350" i="1">
                              <a:latin typeface="Cambria Math"/>
                            </a:rPr>
                            <m:t>,</m:t>
                          </m:r>
                          <m:r>
                            <a:rPr lang="en-US" sz="1350" i="1">
                              <a:latin typeface="Cambria Math"/>
                              <a:ea typeface="Cambria Math"/>
                            </a:rPr>
                            <m:t>𝜎</m:t>
                          </m:r>
                        </m:e>
                      </m:d>
                    </m:oMath>
                  </m:oMathPara>
                </a14:m>
                <a:endParaRPr lang="en-US" sz="1350" dirty="0"/>
              </a:p>
            </p:txBody>
          </p:sp>
        </mc:Choice>
        <mc:Fallback xmlns="">
          <p:sp>
            <p:nvSpPr>
              <p:cNvPr id="19" name="18 CuadroTexto"/>
              <p:cNvSpPr txBox="1">
                <a:spLocks noRot="1" noChangeAspect="1" noMove="1" noResize="1" noEditPoints="1" noAdjustHandles="1" noChangeArrowheads="1" noChangeShapeType="1" noTextEdit="1"/>
              </p:cNvSpPr>
              <p:nvPr/>
            </p:nvSpPr>
            <p:spPr>
              <a:xfrm>
                <a:off x="8186836" y="3178962"/>
                <a:ext cx="1077090" cy="300082"/>
              </a:xfrm>
              <a:prstGeom prst="rect">
                <a:avLst/>
              </a:prstGeom>
              <a:blipFill>
                <a:blip r:embed="rId6"/>
                <a:stretch>
                  <a:fillRect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19 CuadroTexto"/>
              <p:cNvSpPr txBox="1"/>
              <p:nvPr/>
            </p:nvSpPr>
            <p:spPr>
              <a:xfrm>
                <a:off x="7995603" y="3545929"/>
                <a:ext cx="1411027" cy="3000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a:rPr>
                        <m:t>𝑃</m:t>
                      </m:r>
                      <m:d>
                        <m:dPr>
                          <m:ctrlPr>
                            <a:rPr lang="en-US" sz="1350" i="1">
                              <a:latin typeface="Cambria Math" panose="02040503050406030204" pitchFamily="18" charset="0"/>
                            </a:rPr>
                          </m:ctrlPr>
                        </m:dPr>
                        <m:e>
                          <m:r>
                            <a:rPr lang="en-US" sz="1350" i="1">
                              <a:latin typeface="Cambria Math"/>
                            </a:rPr>
                            <m:t>𝑗</m:t>
                          </m:r>
                        </m:e>
                        <m:e>
                          <m:r>
                            <a:rPr lang="en-US" sz="1350" i="1">
                              <a:latin typeface="Cambria Math"/>
                            </a:rPr>
                            <m:t>𝐴</m:t>
                          </m:r>
                        </m:e>
                      </m:d>
                      <m:r>
                        <a:rPr lang="en-US" sz="1350" i="1">
                          <a:latin typeface="Cambria Math"/>
                        </a:rPr>
                        <m:t>=</m:t>
                      </m:r>
                      <m:r>
                        <a:rPr lang="en-US" sz="1350" i="1">
                          <a:latin typeface="Cambria Math"/>
                        </a:rPr>
                        <m:t>𝑝</m:t>
                      </m:r>
                      <m:r>
                        <a:rPr lang="en-US" sz="1350" i="1">
                          <a:latin typeface="Cambria Math"/>
                        </a:rPr>
                        <m:t>(</m:t>
                      </m:r>
                      <m:r>
                        <a:rPr lang="en-US" sz="1350" i="1">
                          <a:latin typeface="Cambria Math"/>
                        </a:rPr>
                        <m:t>𝑖</m:t>
                      </m:r>
                      <m:r>
                        <a:rPr lang="en-US" sz="1350" i="1">
                          <a:latin typeface="Cambria Math"/>
                        </a:rPr>
                        <m:t>|</m:t>
                      </m:r>
                      <m:r>
                        <a:rPr lang="en-US" sz="1350" i="1">
                          <a:latin typeface="Cambria Math"/>
                        </a:rPr>
                        <m:t>𝐵</m:t>
                      </m:r>
                      <m:r>
                        <a:rPr lang="en-US" sz="1350" i="1">
                          <a:latin typeface="Cambria Math"/>
                        </a:rPr>
                        <m:t>)</m:t>
                      </m:r>
                    </m:oMath>
                  </m:oMathPara>
                </a14:m>
                <a:endParaRPr lang="en-US" sz="1350" dirty="0"/>
              </a:p>
            </p:txBody>
          </p:sp>
        </mc:Choice>
        <mc:Fallback xmlns="">
          <p:sp>
            <p:nvSpPr>
              <p:cNvPr id="20" name="19 CuadroTexto"/>
              <p:cNvSpPr txBox="1">
                <a:spLocks noRot="1" noChangeAspect="1" noMove="1" noResize="1" noEditPoints="1" noAdjustHandles="1" noChangeArrowheads="1" noChangeShapeType="1" noTextEdit="1"/>
              </p:cNvSpPr>
              <p:nvPr/>
            </p:nvSpPr>
            <p:spPr>
              <a:xfrm>
                <a:off x="7995603" y="3545929"/>
                <a:ext cx="1411027" cy="300082"/>
              </a:xfrm>
              <a:prstGeom prst="rect">
                <a:avLst/>
              </a:prstGeom>
              <a:blipFill>
                <a:blip r:embed="rId7"/>
                <a:stretch>
                  <a:fillRect b="-8163"/>
                </a:stretch>
              </a:blipFill>
            </p:spPr>
            <p:txBody>
              <a:bodyPr/>
              <a:lstStyle/>
              <a:p>
                <a:r>
                  <a:rPr lang="en-US">
                    <a:noFill/>
                  </a:rPr>
                  <a:t> </a:t>
                </a:r>
              </a:p>
            </p:txBody>
          </p:sp>
        </mc:Fallback>
      </mc:AlternateContent>
      <p:sp>
        <p:nvSpPr>
          <p:cNvPr id="23"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4" name="TextBox 23"/>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mc:AlternateContent xmlns:mc="http://schemas.openxmlformats.org/markup-compatibility/2006" xmlns:a14="http://schemas.microsoft.com/office/drawing/2010/main">
        <mc:Choice Requires="a14">
          <p:sp>
            <p:nvSpPr>
              <p:cNvPr id="25" name="9 CuadroTexto"/>
              <p:cNvSpPr txBox="1"/>
              <p:nvPr/>
            </p:nvSpPr>
            <p:spPr>
              <a:xfrm rot="16200000">
                <a:off x="898695" y="2666952"/>
                <a:ext cx="2473241" cy="11678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300" b="0" i="1" smtClean="0">
                              <a:latin typeface="Cambria Math" panose="02040503050406030204" pitchFamily="18" charset="0"/>
                              <a:ea typeface="Cambria Math" panose="02040503050406030204" pitchFamily="18" charset="0"/>
                            </a:rPr>
                          </m:ctrlPr>
                        </m:fPr>
                        <m:num>
                          <m:r>
                            <a:rPr lang="en-US" sz="3300" i="1" smtClean="0">
                              <a:latin typeface="Cambria Math"/>
                              <a:ea typeface="Cambria Math"/>
                            </a:rPr>
                            <m:t>𝑃</m:t>
                          </m:r>
                          <m:d>
                            <m:dPr>
                              <m:ctrlPr>
                                <a:rPr lang="en-US" sz="3300" i="1">
                                  <a:latin typeface="Cambria Math" panose="02040503050406030204" pitchFamily="18" charset="0"/>
                                  <a:ea typeface="Cambria Math"/>
                                </a:rPr>
                              </m:ctrlPr>
                            </m:dPr>
                            <m:e>
                              <m:r>
                                <a:rPr lang="en-US" sz="3300" i="1">
                                  <a:latin typeface="Cambria Math"/>
                                  <a:ea typeface="Cambria Math"/>
                                </a:rPr>
                                <m:t>𝜃</m:t>
                              </m:r>
                            </m:e>
                            <m:e>
                              <m:r>
                                <a:rPr lang="en-US" sz="3300" i="1">
                                  <a:latin typeface="Cambria Math"/>
                                  <a:ea typeface="Cambria Math"/>
                                </a:rPr>
                                <m:t>𝐷</m:t>
                              </m:r>
                            </m:e>
                          </m:d>
                          <m:r>
                            <a:rPr lang="en-US" sz="3300" b="0" i="1" smtClean="0">
                              <a:latin typeface="Cambria Math" panose="02040503050406030204" pitchFamily="18" charset="0"/>
                              <a:ea typeface="Cambria Math"/>
                            </a:rPr>
                            <m:t>𝑃</m:t>
                          </m:r>
                          <m:r>
                            <a:rPr lang="en-US" sz="3300" b="0" i="1" smtClean="0">
                              <a:latin typeface="Cambria Math" panose="02040503050406030204" pitchFamily="18" charset="0"/>
                              <a:ea typeface="Cambria Math"/>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ea typeface="Cambria Math" panose="02040503050406030204" pitchFamily="18" charset="0"/>
                            </a:rPr>
                            <m:t>)</m:t>
                          </m:r>
                        </m:num>
                        <m:den>
                          <m:r>
                            <a:rPr lang="en-US" sz="3300" b="0" i="1" smtClean="0">
                              <a:latin typeface="Cambria Math" panose="02040503050406030204" pitchFamily="18" charset="0"/>
                              <a:ea typeface="Cambria Math" panose="02040503050406030204" pitchFamily="18" charset="0"/>
                            </a:rPr>
                            <m:t>𝑃</m:t>
                          </m:r>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𝐷</m:t>
                          </m:r>
                          <m:r>
                            <a:rPr lang="en-US" sz="3300" b="0" i="1" smtClean="0">
                              <a:latin typeface="Cambria Math" panose="02040503050406030204" pitchFamily="18" charset="0"/>
                              <a:ea typeface="Cambria Math" panose="02040503050406030204" pitchFamily="18" charset="0"/>
                            </a:rPr>
                            <m:t>)</m:t>
                          </m:r>
                        </m:den>
                      </m:f>
                    </m:oMath>
                  </m:oMathPara>
                </a14:m>
                <a:endParaRPr lang="en-US" sz="3300" dirty="0"/>
              </a:p>
            </p:txBody>
          </p:sp>
        </mc:Choice>
        <mc:Fallback xmlns="">
          <p:sp>
            <p:nvSpPr>
              <p:cNvPr id="25" name="9 CuadroTexto"/>
              <p:cNvSpPr txBox="1">
                <a:spLocks noRot="1" noChangeAspect="1" noMove="1" noResize="1" noEditPoints="1" noAdjustHandles="1" noChangeArrowheads="1" noChangeShapeType="1" noTextEdit="1"/>
              </p:cNvSpPr>
              <p:nvPr/>
            </p:nvSpPr>
            <p:spPr>
              <a:xfrm rot="16200000">
                <a:off x="898695" y="2666952"/>
                <a:ext cx="2473241" cy="1167884"/>
              </a:xfrm>
              <a:prstGeom prst="rect">
                <a:avLst/>
              </a:prstGeom>
              <a:blipFill>
                <a:blip r:embed="rId8"/>
                <a:stretch>
                  <a:fillRect/>
                </a:stretch>
              </a:blipFill>
            </p:spPr>
            <p:txBody>
              <a:bodyPr/>
              <a:lstStyle/>
              <a:p>
                <a:r>
                  <a:rPr lang="en-US">
                    <a:noFill/>
                  </a:rPr>
                  <a:t> </a:t>
                </a:r>
              </a:p>
            </p:txBody>
          </p:sp>
        </mc:Fallback>
      </mc:AlternateContent>
      <p:sp>
        <p:nvSpPr>
          <p:cNvPr id="26" name="TextBox 25"/>
          <p:cNvSpPr txBox="1"/>
          <p:nvPr/>
        </p:nvSpPr>
        <p:spPr>
          <a:xfrm>
            <a:off x="7263516" y="1233149"/>
            <a:ext cx="3249992" cy="646331"/>
          </a:xfrm>
          <a:prstGeom prst="rect">
            <a:avLst/>
          </a:prstGeom>
          <a:noFill/>
        </p:spPr>
        <p:txBody>
          <a:bodyPr wrap="none" rtlCol="0">
            <a:spAutoFit/>
          </a:bodyPr>
          <a:lstStyle/>
          <a:p>
            <a:pPr algn="ctr"/>
            <a:r>
              <a:rPr lang="en-US" dirty="0">
                <a:latin typeface="Arial Black" panose="020B0A04020102020204" pitchFamily="34" charset="0"/>
              </a:rPr>
              <a:t>Metropolis algorithm </a:t>
            </a:r>
          </a:p>
          <a:p>
            <a:pPr algn="ctr"/>
            <a:r>
              <a:rPr lang="en-US" dirty="0">
                <a:latin typeface="Arial Black" panose="020B0A04020102020204" pitchFamily="34" charset="0"/>
              </a:rPr>
              <a:t>(there are many others!)</a:t>
            </a:r>
          </a:p>
        </p:txBody>
      </p:sp>
    </p:spTree>
    <p:extLst>
      <p:ext uri="{BB962C8B-B14F-4D97-AF65-F5344CB8AC3E}">
        <p14:creationId xmlns:p14="http://schemas.microsoft.com/office/powerpoint/2010/main" val="2074099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cxnSp>
        <p:nvCxnSpPr>
          <p:cNvPr id="5" name="4 Conector recto"/>
          <p:cNvCxnSpPr/>
          <p:nvPr/>
        </p:nvCxnSpPr>
        <p:spPr>
          <a:xfrm>
            <a:off x="2999117" y="1633631"/>
            <a:ext cx="0" cy="351957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999118" y="5153209"/>
            <a:ext cx="5667554"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8 CuadroTexto"/>
              <p:cNvSpPr txBox="1"/>
              <p:nvPr/>
            </p:nvSpPr>
            <p:spPr>
              <a:xfrm>
                <a:off x="8181540" y="5250256"/>
                <a:ext cx="532069" cy="600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𝜃</m:t>
                      </m:r>
                    </m:oMath>
                  </m:oMathPara>
                </a14:m>
                <a:endParaRPr lang="en-US" sz="3300" dirty="0"/>
              </a:p>
            </p:txBody>
          </p:sp>
        </mc:Choice>
        <mc:Fallback xmlns="">
          <p:sp>
            <p:nvSpPr>
              <p:cNvPr id="9" name="8 CuadroTexto"/>
              <p:cNvSpPr txBox="1">
                <a:spLocks noRot="1" noChangeAspect="1" noMove="1" noResize="1" noEditPoints="1" noAdjustHandles="1" noChangeArrowheads="1" noChangeShapeType="1" noTextEdit="1"/>
              </p:cNvSpPr>
              <p:nvPr/>
            </p:nvSpPr>
            <p:spPr>
              <a:xfrm>
                <a:off x="8181540" y="5250256"/>
                <a:ext cx="532069" cy="600164"/>
              </a:xfrm>
              <a:prstGeom prst="rect">
                <a:avLst/>
              </a:prstGeom>
              <a:blipFill>
                <a:blip r:embed="rId4"/>
                <a:stretch>
                  <a:fillRect/>
                </a:stretch>
              </a:blipFill>
            </p:spPr>
            <p:txBody>
              <a:bodyPr/>
              <a:lstStyle/>
              <a:p>
                <a:r>
                  <a:rPr lang="en-US">
                    <a:noFill/>
                  </a:rPr>
                  <a:t> </a:t>
                </a:r>
              </a:p>
            </p:txBody>
          </p:sp>
        </mc:Fallback>
      </mc:AlternateContent>
      <p:sp>
        <p:nvSpPr>
          <p:cNvPr id="12" name="11 Forma libre"/>
          <p:cNvSpPr/>
          <p:nvPr/>
        </p:nvSpPr>
        <p:spPr>
          <a:xfrm>
            <a:off x="3607280" y="2190533"/>
            <a:ext cx="5059392" cy="2936796"/>
          </a:xfrm>
          <a:custGeom>
            <a:avLst/>
            <a:gdLst>
              <a:gd name="connsiteX0" fmla="*/ 0 w 6745856"/>
              <a:gd name="connsiteY0" fmla="*/ 3898476 h 3915728"/>
              <a:gd name="connsiteX1" fmla="*/ 759124 w 6745856"/>
              <a:gd name="connsiteY1" fmla="*/ 3363638 h 3915728"/>
              <a:gd name="connsiteX2" fmla="*/ 1587260 w 6745856"/>
              <a:gd name="connsiteY2" fmla="*/ 1465827 h 3915728"/>
              <a:gd name="connsiteX3" fmla="*/ 2035834 w 6745856"/>
              <a:gd name="connsiteY3" fmla="*/ 292634 h 3915728"/>
              <a:gd name="connsiteX4" fmla="*/ 2708694 w 6745856"/>
              <a:gd name="connsiteY4" fmla="*/ 16589 h 3915728"/>
              <a:gd name="connsiteX5" fmla="*/ 3674852 w 6745856"/>
              <a:gd name="connsiteY5" fmla="*/ 637691 h 3915728"/>
              <a:gd name="connsiteX6" fmla="*/ 4848045 w 6745856"/>
              <a:gd name="connsiteY6" fmla="*/ 2449238 h 3915728"/>
              <a:gd name="connsiteX7" fmla="*/ 6745856 w 6745856"/>
              <a:gd name="connsiteY7" fmla="*/ 3915728 h 39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5856" h="3915728">
                <a:moveTo>
                  <a:pt x="0" y="3898476"/>
                </a:moveTo>
                <a:cubicBezTo>
                  <a:pt x="247290" y="3833777"/>
                  <a:pt x="494581" y="3769079"/>
                  <a:pt x="759124" y="3363638"/>
                </a:cubicBezTo>
                <a:cubicBezTo>
                  <a:pt x="1023667" y="2958197"/>
                  <a:pt x="1374475" y="1977661"/>
                  <a:pt x="1587260" y="1465827"/>
                </a:cubicBezTo>
                <a:cubicBezTo>
                  <a:pt x="1800045" y="953993"/>
                  <a:pt x="1848928" y="534174"/>
                  <a:pt x="2035834" y="292634"/>
                </a:cubicBezTo>
                <a:cubicBezTo>
                  <a:pt x="2222740" y="51094"/>
                  <a:pt x="2435524" y="-40920"/>
                  <a:pt x="2708694" y="16589"/>
                </a:cubicBezTo>
                <a:cubicBezTo>
                  <a:pt x="2981864" y="74098"/>
                  <a:pt x="3318294" y="232250"/>
                  <a:pt x="3674852" y="637691"/>
                </a:cubicBezTo>
                <a:cubicBezTo>
                  <a:pt x="4031410" y="1043132"/>
                  <a:pt x="4336211" y="1902899"/>
                  <a:pt x="4848045" y="2449238"/>
                </a:cubicBezTo>
                <a:cubicBezTo>
                  <a:pt x="5359879" y="2995577"/>
                  <a:pt x="6052867" y="3455652"/>
                  <a:pt x="6745856" y="3915728"/>
                </a:cubicBezTo>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1 CuadroTexto"/>
          <p:cNvSpPr txBox="1"/>
          <p:nvPr/>
        </p:nvSpPr>
        <p:spPr>
          <a:xfrm>
            <a:off x="5444705" y="3160506"/>
            <a:ext cx="612668" cy="1200329"/>
          </a:xfrm>
          <a:prstGeom prst="rect">
            <a:avLst/>
          </a:prstGeom>
          <a:noFill/>
        </p:spPr>
        <p:txBody>
          <a:bodyPr wrap="none" rtlCol="0">
            <a:spAutoFit/>
          </a:bodyPr>
          <a:lstStyle/>
          <a:p>
            <a:r>
              <a:rPr lang="en-US" sz="7200" b="1" dirty="0">
                <a:solidFill>
                  <a:schemeClr val="bg1"/>
                </a:solidFill>
              </a:rPr>
              <a:t>?</a:t>
            </a:r>
          </a:p>
        </p:txBody>
      </p:sp>
      <p:cxnSp>
        <p:nvCxnSpPr>
          <p:cNvPr id="6" name="5 Conector recto de flecha"/>
          <p:cNvCxnSpPr/>
          <p:nvPr/>
        </p:nvCxnSpPr>
        <p:spPr>
          <a:xfrm>
            <a:off x="4500116" y="1672452"/>
            <a:ext cx="0" cy="339017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4422472" y="5219168"/>
            <a:ext cx="224742" cy="300082"/>
          </a:xfrm>
          <a:prstGeom prst="rect">
            <a:avLst/>
          </a:prstGeom>
          <a:noFill/>
        </p:spPr>
        <p:txBody>
          <a:bodyPr wrap="none" rtlCol="0">
            <a:spAutoFit/>
          </a:bodyPr>
          <a:lstStyle/>
          <a:p>
            <a:r>
              <a:rPr lang="en-US" sz="1350" dirty="0" err="1"/>
              <a:t>i</a:t>
            </a:r>
            <a:endParaRPr lang="en-US" sz="1350" dirty="0"/>
          </a:p>
        </p:txBody>
      </p:sp>
      <p:cxnSp>
        <p:nvCxnSpPr>
          <p:cNvPr id="14" name="13 Conector recto de flecha"/>
          <p:cNvCxnSpPr/>
          <p:nvPr/>
        </p:nvCxnSpPr>
        <p:spPr>
          <a:xfrm>
            <a:off x="5623716" y="1696173"/>
            <a:ext cx="0" cy="339017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5546073" y="5242890"/>
            <a:ext cx="226344" cy="300082"/>
          </a:xfrm>
          <a:prstGeom prst="rect">
            <a:avLst/>
          </a:prstGeom>
          <a:noFill/>
        </p:spPr>
        <p:txBody>
          <a:bodyPr wrap="none" rtlCol="0">
            <a:spAutoFit/>
          </a:bodyPr>
          <a:lstStyle/>
          <a:p>
            <a:r>
              <a:rPr lang="en-US" sz="1350" dirty="0" err="1"/>
              <a:t>j</a:t>
            </a:r>
            <a:endParaRPr lang="en-US" sz="1350" dirty="0"/>
          </a:p>
        </p:txBody>
      </p:sp>
      <p:sp>
        <p:nvSpPr>
          <p:cNvPr id="16" name="15 CuadroTexto"/>
          <p:cNvSpPr txBox="1"/>
          <p:nvPr/>
        </p:nvSpPr>
        <p:spPr>
          <a:xfrm>
            <a:off x="7437409" y="1879482"/>
            <a:ext cx="3156249" cy="1131079"/>
          </a:xfrm>
          <a:prstGeom prst="rect">
            <a:avLst/>
          </a:prstGeom>
          <a:noFill/>
        </p:spPr>
        <p:txBody>
          <a:bodyPr wrap="none" rtlCol="0">
            <a:spAutoFit/>
          </a:bodyPr>
          <a:lstStyle/>
          <a:p>
            <a:pPr marL="257175" indent="-257175">
              <a:buAutoNum type="arabicParenR"/>
            </a:pPr>
            <a:r>
              <a:rPr lang="en-US" sz="1350" dirty="0"/>
              <a:t>Initialize </a:t>
            </a:r>
            <a:r>
              <a:rPr lang="en-US" sz="1350" i="1" dirty="0" err="1"/>
              <a:t>i</a:t>
            </a:r>
            <a:r>
              <a:rPr lang="en-US" sz="1350" dirty="0"/>
              <a:t> (pick a value of </a:t>
            </a:r>
            <a:r>
              <a:rPr lang="en-US" sz="1350" dirty="0">
                <a:latin typeface="Symbol" panose="05050102010706020507" pitchFamily="18" charset="2"/>
              </a:rPr>
              <a:t>q</a:t>
            </a:r>
            <a:r>
              <a:rPr lang="en-US" sz="1350" dirty="0"/>
              <a:t> at random)</a:t>
            </a:r>
          </a:p>
          <a:p>
            <a:pPr marL="257175" indent="-257175">
              <a:buAutoNum type="arabicParenR"/>
            </a:pPr>
            <a:endParaRPr lang="en-US" sz="1350" dirty="0"/>
          </a:p>
          <a:p>
            <a:pPr marL="257175" indent="-257175">
              <a:buAutoNum type="arabicParenR"/>
            </a:pPr>
            <a:r>
              <a:rPr lang="en-US" sz="1350" dirty="0"/>
              <a:t>Propose a movement q(.|</a:t>
            </a:r>
            <a:r>
              <a:rPr lang="en-US" sz="1350" dirty="0" err="1"/>
              <a:t>i</a:t>
            </a:r>
            <a:r>
              <a:rPr lang="en-US" sz="1350" dirty="0"/>
              <a:t>)  </a:t>
            </a:r>
          </a:p>
          <a:p>
            <a:pPr marL="257175" indent="-257175">
              <a:buAutoNum type="arabicParenR"/>
            </a:pPr>
            <a:endParaRPr lang="en-US" sz="1350" dirty="0"/>
          </a:p>
          <a:p>
            <a:pPr marL="257175" indent="-257175">
              <a:buAutoNum type="arabicParenR"/>
            </a:pPr>
            <a:r>
              <a:rPr lang="en-US" sz="1350" dirty="0"/>
              <a:t>Compute </a:t>
            </a:r>
          </a:p>
        </p:txBody>
      </p:sp>
      <p:cxnSp>
        <p:nvCxnSpPr>
          <p:cNvPr id="19" name="18 Conector recto de flecha"/>
          <p:cNvCxnSpPr/>
          <p:nvPr/>
        </p:nvCxnSpPr>
        <p:spPr>
          <a:xfrm flipH="1">
            <a:off x="2999118" y="4014518"/>
            <a:ext cx="1500998" cy="0"/>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flipH="1">
            <a:off x="2999117" y="2190533"/>
            <a:ext cx="2624600" cy="0"/>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24 CuadroTexto"/>
              <p:cNvSpPr txBox="1"/>
              <p:nvPr/>
            </p:nvSpPr>
            <p:spPr>
              <a:xfrm>
                <a:off x="8424105" y="2593627"/>
                <a:ext cx="1183594" cy="524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a:ea typeface="Cambria Math"/>
                        </a:rPr>
                        <m:t>𝑟</m:t>
                      </m:r>
                      <m:d>
                        <m:dPr>
                          <m:ctrlPr>
                            <a:rPr lang="en-US" sz="1350" i="1">
                              <a:latin typeface="Cambria Math" panose="02040503050406030204" pitchFamily="18" charset="0"/>
                              <a:ea typeface="Cambria Math"/>
                            </a:rPr>
                          </m:ctrlPr>
                        </m:dPr>
                        <m:e>
                          <m:r>
                            <a:rPr lang="en-US" sz="1350" i="1">
                              <a:latin typeface="Cambria Math"/>
                              <a:ea typeface="Cambria Math"/>
                            </a:rPr>
                            <m:t>𝑖</m:t>
                          </m:r>
                          <m:r>
                            <a:rPr lang="en-US" sz="1350" i="1">
                              <a:latin typeface="Cambria Math"/>
                              <a:ea typeface="Cambria Math"/>
                            </a:rPr>
                            <m:t>,</m:t>
                          </m:r>
                          <m:r>
                            <a:rPr lang="en-US" sz="1350" i="1">
                              <a:latin typeface="Cambria Math"/>
                              <a:ea typeface="Cambria Math"/>
                            </a:rPr>
                            <m:t>𝑗</m:t>
                          </m:r>
                        </m:e>
                      </m:d>
                      <m:r>
                        <a:rPr lang="en-US" sz="1350" i="1">
                          <a:latin typeface="Cambria Math"/>
                          <a:ea typeface="Cambria Math"/>
                        </a:rPr>
                        <m:t>=</m:t>
                      </m:r>
                      <m:f>
                        <m:fPr>
                          <m:ctrlPr>
                            <a:rPr lang="en-US" sz="1350" i="1">
                              <a:latin typeface="Cambria Math" panose="02040503050406030204" pitchFamily="18" charset="0"/>
                              <a:ea typeface="Cambria Math"/>
                            </a:rPr>
                          </m:ctrlPr>
                        </m:fPr>
                        <m:num>
                          <m:r>
                            <a:rPr lang="en-US" sz="1350" i="1">
                              <a:latin typeface="Cambria Math"/>
                              <a:ea typeface="Cambria Math"/>
                            </a:rPr>
                            <m:t>𝜋</m:t>
                          </m:r>
                          <m:d>
                            <m:dPr>
                              <m:ctrlPr>
                                <a:rPr lang="en-US" sz="1350" i="1">
                                  <a:latin typeface="Cambria Math" panose="02040503050406030204" pitchFamily="18" charset="0"/>
                                  <a:ea typeface="Cambria Math"/>
                                </a:rPr>
                              </m:ctrlPr>
                            </m:dPr>
                            <m:e>
                              <m:r>
                                <a:rPr lang="en-US" sz="1350" i="1">
                                  <a:latin typeface="Cambria Math"/>
                                  <a:ea typeface="Cambria Math"/>
                                </a:rPr>
                                <m:t>𝑗</m:t>
                              </m:r>
                            </m:e>
                          </m:d>
                        </m:num>
                        <m:den>
                          <m:r>
                            <a:rPr lang="en-US" sz="1350" i="1">
                              <a:latin typeface="Cambria Math"/>
                              <a:ea typeface="Cambria Math"/>
                            </a:rPr>
                            <m:t>𝜋</m:t>
                          </m:r>
                          <m:d>
                            <m:dPr>
                              <m:ctrlPr>
                                <a:rPr lang="en-US" sz="1350" i="1">
                                  <a:latin typeface="Cambria Math" panose="02040503050406030204" pitchFamily="18" charset="0"/>
                                  <a:ea typeface="Cambria Math"/>
                                </a:rPr>
                              </m:ctrlPr>
                            </m:dPr>
                            <m:e>
                              <m:r>
                                <a:rPr lang="en-US" sz="1350" i="1">
                                  <a:latin typeface="Cambria Math"/>
                                  <a:ea typeface="Cambria Math"/>
                                </a:rPr>
                                <m:t>𝑖</m:t>
                              </m:r>
                            </m:e>
                          </m:d>
                        </m:den>
                      </m:f>
                    </m:oMath>
                  </m:oMathPara>
                </a14:m>
                <a:endParaRPr lang="en-US" sz="1350" dirty="0"/>
              </a:p>
            </p:txBody>
          </p:sp>
        </mc:Choice>
        <mc:Fallback xmlns="">
          <p:sp>
            <p:nvSpPr>
              <p:cNvPr id="25" name="24 CuadroTexto"/>
              <p:cNvSpPr txBox="1">
                <a:spLocks noRot="1" noChangeAspect="1" noMove="1" noResize="1" noEditPoints="1" noAdjustHandles="1" noChangeArrowheads="1" noChangeShapeType="1" noTextEdit="1"/>
              </p:cNvSpPr>
              <p:nvPr/>
            </p:nvSpPr>
            <p:spPr>
              <a:xfrm>
                <a:off x="8424105" y="2593627"/>
                <a:ext cx="1183594" cy="524887"/>
              </a:xfrm>
              <a:prstGeom prst="rect">
                <a:avLst/>
              </a:prstGeom>
              <a:blipFill>
                <a:blip r:embed="rId5"/>
                <a:stretch>
                  <a:fillRect/>
                </a:stretch>
              </a:blipFill>
            </p:spPr>
            <p:txBody>
              <a:bodyPr/>
              <a:lstStyle/>
              <a:p>
                <a:r>
                  <a:rPr lang="en-US">
                    <a:noFill/>
                  </a:rPr>
                  <a:t> </a:t>
                </a:r>
              </a:p>
            </p:txBody>
          </p:sp>
        </mc:Fallback>
      </mc:AlternateContent>
      <p:sp>
        <p:nvSpPr>
          <p:cNvPr id="20"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1" name="TextBox 20"/>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mc:AlternateContent xmlns:mc="http://schemas.openxmlformats.org/markup-compatibility/2006" xmlns:a14="http://schemas.microsoft.com/office/drawing/2010/main">
        <mc:Choice Requires="a14">
          <p:sp>
            <p:nvSpPr>
              <p:cNvPr id="23" name="9 CuadroTexto"/>
              <p:cNvSpPr txBox="1"/>
              <p:nvPr/>
            </p:nvSpPr>
            <p:spPr>
              <a:xfrm rot="16200000">
                <a:off x="898695" y="2666952"/>
                <a:ext cx="2473241" cy="11678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300" b="0" i="1" smtClean="0">
                              <a:latin typeface="Cambria Math" panose="02040503050406030204" pitchFamily="18" charset="0"/>
                              <a:ea typeface="Cambria Math" panose="02040503050406030204" pitchFamily="18" charset="0"/>
                            </a:rPr>
                          </m:ctrlPr>
                        </m:fPr>
                        <m:num>
                          <m:r>
                            <a:rPr lang="en-US" sz="3300" i="1" smtClean="0">
                              <a:latin typeface="Cambria Math"/>
                              <a:ea typeface="Cambria Math"/>
                            </a:rPr>
                            <m:t>𝑃</m:t>
                          </m:r>
                          <m:d>
                            <m:dPr>
                              <m:ctrlPr>
                                <a:rPr lang="en-US" sz="3300" i="1">
                                  <a:latin typeface="Cambria Math" panose="02040503050406030204" pitchFamily="18" charset="0"/>
                                  <a:ea typeface="Cambria Math"/>
                                </a:rPr>
                              </m:ctrlPr>
                            </m:dPr>
                            <m:e>
                              <m:r>
                                <a:rPr lang="en-US" sz="3300" i="1">
                                  <a:latin typeface="Cambria Math"/>
                                  <a:ea typeface="Cambria Math"/>
                                </a:rPr>
                                <m:t>𝜃</m:t>
                              </m:r>
                            </m:e>
                            <m:e>
                              <m:r>
                                <a:rPr lang="en-US" sz="3300" i="1">
                                  <a:latin typeface="Cambria Math"/>
                                  <a:ea typeface="Cambria Math"/>
                                </a:rPr>
                                <m:t>𝐷</m:t>
                              </m:r>
                            </m:e>
                          </m:d>
                          <m:r>
                            <a:rPr lang="en-US" sz="3300" b="0" i="1" smtClean="0">
                              <a:latin typeface="Cambria Math" panose="02040503050406030204" pitchFamily="18" charset="0"/>
                              <a:ea typeface="Cambria Math"/>
                            </a:rPr>
                            <m:t>𝑃</m:t>
                          </m:r>
                          <m:r>
                            <a:rPr lang="en-US" sz="3300" b="0" i="1" smtClean="0">
                              <a:latin typeface="Cambria Math" panose="02040503050406030204" pitchFamily="18" charset="0"/>
                              <a:ea typeface="Cambria Math"/>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ea typeface="Cambria Math" panose="02040503050406030204" pitchFamily="18" charset="0"/>
                            </a:rPr>
                            <m:t>)</m:t>
                          </m:r>
                        </m:num>
                        <m:den>
                          <m:r>
                            <a:rPr lang="en-US" sz="3300" b="0" i="1" smtClean="0">
                              <a:latin typeface="Cambria Math" panose="02040503050406030204" pitchFamily="18" charset="0"/>
                              <a:ea typeface="Cambria Math" panose="02040503050406030204" pitchFamily="18" charset="0"/>
                            </a:rPr>
                            <m:t>𝑃</m:t>
                          </m:r>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𝐷</m:t>
                          </m:r>
                          <m:r>
                            <a:rPr lang="en-US" sz="3300" b="0" i="1" smtClean="0">
                              <a:latin typeface="Cambria Math" panose="02040503050406030204" pitchFamily="18" charset="0"/>
                              <a:ea typeface="Cambria Math" panose="02040503050406030204" pitchFamily="18" charset="0"/>
                            </a:rPr>
                            <m:t>)</m:t>
                          </m:r>
                        </m:den>
                      </m:f>
                    </m:oMath>
                  </m:oMathPara>
                </a14:m>
                <a:endParaRPr lang="en-US" sz="3300" dirty="0"/>
              </a:p>
            </p:txBody>
          </p:sp>
        </mc:Choice>
        <mc:Fallback xmlns="">
          <p:sp>
            <p:nvSpPr>
              <p:cNvPr id="23" name="9 CuadroTexto"/>
              <p:cNvSpPr txBox="1">
                <a:spLocks noRot="1" noChangeAspect="1" noMove="1" noResize="1" noEditPoints="1" noAdjustHandles="1" noChangeArrowheads="1" noChangeShapeType="1" noTextEdit="1"/>
              </p:cNvSpPr>
              <p:nvPr/>
            </p:nvSpPr>
            <p:spPr>
              <a:xfrm rot="16200000">
                <a:off x="898695" y="2666952"/>
                <a:ext cx="2473241" cy="1167884"/>
              </a:xfrm>
              <a:prstGeom prst="rect">
                <a:avLst/>
              </a:prstGeom>
              <a:blipFill>
                <a:blip r:embed="rId6"/>
                <a:stretch>
                  <a:fillRect/>
                </a:stretch>
              </a:blipFill>
            </p:spPr>
            <p:txBody>
              <a:bodyPr/>
              <a:lstStyle/>
              <a:p>
                <a:r>
                  <a:rPr lang="en-US">
                    <a:noFill/>
                  </a:rPr>
                  <a:t> </a:t>
                </a:r>
              </a:p>
            </p:txBody>
          </p:sp>
        </mc:Fallback>
      </mc:AlternateContent>
      <p:sp>
        <p:nvSpPr>
          <p:cNvPr id="26" name="TextBox 25"/>
          <p:cNvSpPr txBox="1"/>
          <p:nvPr/>
        </p:nvSpPr>
        <p:spPr>
          <a:xfrm>
            <a:off x="7263516" y="1233149"/>
            <a:ext cx="3249992" cy="646331"/>
          </a:xfrm>
          <a:prstGeom prst="rect">
            <a:avLst/>
          </a:prstGeom>
          <a:noFill/>
        </p:spPr>
        <p:txBody>
          <a:bodyPr wrap="none" rtlCol="0">
            <a:spAutoFit/>
          </a:bodyPr>
          <a:lstStyle/>
          <a:p>
            <a:pPr algn="ctr"/>
            <a:r>
              <a:rPr lang="en-US" dirty="0">
                <a:latin typeface="Arial Black" panose="020B0A04020102020204" pitchFamily="34" charset="0"/>
              </a:rPr>
              <a:t>Metropolis algorithm </a:t>
            </a:r>
          </a:p>
          <a:p>
            <a:pPr algn="ctr"/>
            <a:r>
              <a:rPr lang="en-US" dirty="0">
                <a:latin typeface="Arial Black" panose="020B0A04020102020204" pitchFamily="34" charset="0"/>
              </a:rPr>
              <a:t>(there are many others!)</a:t>
            </a:r>
          </a:p>
        </p:txBody>
      </p:sp>
    </p:spTree>
    <p:extLst>
      <p:ext uri="{BB962C8B-B14F-4D97-AF65-F5344CB8AC3E}">
        <p14:creationId xmlns:p14="http://schemas.microsoft.com/office/powerpoint/2010/main" val="3715768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cxnSp>
        <p:nvCxnSpPr>
          <p:cNvPr id="5" name="4 Conector recto"/>
          <p:cNvCxnSpPr/>
          <p:nvPr/>
        </p:nvCxnSpPr>
        <p:spPr>
          <a:xfrm>
            <a:off x="2999117" y="1633631"/>
            <a:ext cx="0" cy="3519578"/>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a:off x="2999118" y="5153209"/>
            <a:ext cx="5667554"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8 CuadroTexto"/>
              <p:cNvSpPr txBox="1"/>
              <p:nvPr/>
            </p:nvSpPr>
            <p:spPr>
              <a:xfrm>
                <a:off x="8181540" y="5250256"/>
                <a:ext cx="532069" cy="600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300" i="1">
                          <a:latin typeface="Cambria Math"/>
                          <a:ea typeface="Cambria Math"/>
                        </a:rPr>
                        <m:t>𝜃</m:t>
                      </m:r>
                    </m:oMath>
                  </m:oMathPara>
                </a14:m>
                <a:endParaRPr lang="en-US" sz="3300" dirty="0"/>
              </a:p>
            </p:txBody>
          </p:sp>
        </mc:Choice>
        <mc:Fallback xmlns="">
          <p:sp>
            <p:nvSpPr>
              <p:cNvPr id="9" name="8 CuadroTexto"/>
              <p:cNvSpPr txBox="1">
                <a:spLocks noRot="1" noChangeAspect="1" noMove="1" noResize="1" noEditPoints="1" noAdjustHandles="1" noChangeArrowheads="1" noChangeShapeType="1" noTextEdit="1"/>
              </p:cNvSpPr>
              <p:nvPr/>
            </p:nvSpPr>
            <p:spPr>
              <a:xfrm>
                <a:off x="8181540" y="5250256"/>
                <a:ext cx="532069" cy="600164"/>
              </a:xfrm>
              <a:prstGeom prst="rect">
                <a:avLst/>
              </a:prstGeom>
              <a:blipFill>
                <a:blip r:embed="rId4"/>
                <a:stretch>
                  <a:fillRect/>
                </a:stretch>
              </a:blipFill>
            </p:spPr>
            <p:txBody>
              <a:bodyPr/>
              <a:lstStyle/>
              <a:p>
                <a:r>
                  <a:rPr lang="en-US">
                    <a:noFill/>
                  </a:rPr>
                  <a:t> </a:t>
                </a:r>
              </a:p>
            </p:txBody>
          </p:sp>
        </mc:Fallback>
      </mc:AlternateContent>
      <p:sp>
        <p:nvSpPr>
          <p:cNvPr id="12" name="11 Forma libre"/>
          <p:cNvSpPr/>
          <p:nvPr/>
        </p:nvSpPr>
        <p:spPr>
          <a:xfrm>
            <a:off x="3607280" y="2190533"/>
            <a:ext cx="5059392" cy="2936796"/>
          </a:xfrm>
          <a:custGeom>
            <a:avLst/>
            <a:gdLst>
              <a:gd name="connsiteX0" fmla="*/ 0 w 6745856"/>
              <a:gd name="connsiteY0" fmla="*/ 3898476 h 3915728"/>
              <a:gd name="connsiteX1" fmla="*/ 759124 w 6745856"/>
              <a:gd name="connsiteY1" fmla="*/ 3363638 h 3915728"/>
              <a:gd name="connsiteX2" fmla="*/ 1587260 w 6745856"/>
              <a:gd name="connsiteY2" fmla="*/ 1465827 h 3915728"/>
              <a:gd name="connsiteX3" fmla="*/ 2035834 w 6745856"/>
              <a:gd name="connsiteY3" fmla="*/ 292634 h 3915728"/>
              <a:gd name="connsiteX4" fmla="*/ 2708694 w 6745856"/>
              <a:gd name="connsiteY4" fmla="*/ 16589 h 3915728"/>
              <a:gd name="connsiteX5" fmla="*/ 3674852 w 6745856"/>
              <a:gd name="connsiteY5" fmla="*/ 637691 h 3915728"/>
              <a:gd name="connsiteX6" fmla="*/ 4848045 w 6745856"/>
              <a:gd name="connsiteY6" fmla="*/ 2449238 h 3915728"/>
              <a:gd name="connsiteX7" fmla="*/ 6745856 w 6745856"/>
              <a:gd name="connsiteY7" fmla="*/ 3915728 h 39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5856" h="3915728">
                <a:moveTo>
                  <a:pt x="0" y="3898476"/>
                </a:moveTo>
                <a:cubicBezTo>
                  <a:pt x="247290" y="3833777"/>
                  <a:pt x="494581" y="3769079"/>
                  <a:pt x="759124" y="3363638"/>
                </a:cubicBezTo>
                <a:cubicBezTo>
                  <a:pt x="1023667" y="2958197"/>
                  <a:pt x="1374475" y="1977661"/>
                  <a:pt x="1587260" y="1465827"/>
                </a:cubicBezTo>
                <a:cubicBezTo>
                  <a:pt x="1800045" y="953993"/>
                  <a:pt x="1848928" y="534174"/>
                  <a:pt x="2035834" y="292634"/>
                </a:cubicBezTo>
                <a:cubicBezTo>
                  <a:pt x="2222740" y="51094"/>
                  <a:pt x="2435524" y="-40920"/>
                  <a:pt x="2708694" y="16589"/>
                </a:cubicBezTo>
                <a:cubicBezTo>
                  <a:pt x="2981864" y="74098"/>
                  <a:pt x="3318294" y="232250"/>
                  <a:pt x="3674852" y="637691"/>
                </a:cubicBezTo>
                <a:cubicBezTo>
                  <a:pt x="4031410" y="1043132"/>
                  <a:pt x="4336211" y="1902899"/>
                  <a:pt x="4848045" y="2449238"/>
                </a:cubicBezTo>
                <a:cubicBezTo>
                  <a:pt x="5359879" y="2995577"/>
                  <a:pt x="6052867" y="3455652"/>
                  <a:pt x="6745856" y="3915728"/>
                </a:cubicBezTo>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1 CuadroTexto"/>
          <p:cNvSpPr txBox="1"/>
          <p:nvPr/>
        </p:nvSpPr>
        <p:spPr>
          <a:xfrm>
            <a:off x="5444705" y="3160506"/>
            <a:ext cx="612668" cy="1200329"/>
          </a:xfrm>
          <a:prstGeom prst="rect">
            <a:avLst/>
          </a:prstGeom>
          <a:noFill/>
        </p:spPr>
        <p:txBody>
          <a:bodyPr wrap="none" rtlCol="0">
            <a:spAutoFit/>
          </a:bodyPr>
          <a:lstStyle/>
          <a:p>
            <a:r>
              <a:rPr lang="en-US" sz="7200" b="1" dirty="0">
                <a:solidFill>
                  <a:schemeClr val="bg1"/>
                </a:solidFill>
              </a:rPr>
              <a:t>?</a:t>
            </a:r>
          </a:p>
        </p:txBody>
      </p:sp>
      <p:cxnSp>
        <p:nvCxnSpPr>
          <p:cNvPr id="6" name="5 Conector recto de flecha"/>
          <p:cNvCxnSpPr/>
          <p:nvPr/>
        </p:nvCxnSpPr>
        <p:spPr>
          <a:xfrm>
            <a:off x="4500116" y="1672452"/>
            <a:ext cx="0" cy="339017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4422472" y="5219168"/>
            <a:ext cx="224742" cy="300082"/>
          </a:xfrm>
          <a:prstGeom prst="rect">
            <a:avLst/>
          </a:prstGeom>
          <a:noFill/>
        </p:spPr>
        <p:txBody>
          <a:bodyPr wrap="none" rtlCol="0">
            <a:spAutoFit/>
          </a:bodyPr>
          <a:lstStyle/>
          <a:p>
            <a:r>
              <a:rPr lang="en-US" sz="1350" dirty="0" err="1"/>
              <a:t>i</a:t>
            </a:r>
            <a:endParaRPr lang="en-US" sz="1350" dirty="0"/>
          </a:p>
        </p:txBody>
      </p:sp>
      <p:cxnSp>
        <p:nvCxnSpPr>
          <p:cNvPr id="14" name="13 Conector recto de flecha"/>
          <p:cNvCxnSpPr/>
          <p:nvPr/>
        </p:nvCxnSpPr>
        <p:spPr>
          <a:xfrm>
            <a:off x="5623716" y="1696173"/>
            <a:ext cx="0" cy="339017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5546073" y="5242890"/>
            <a:ext cx="226344" cy="300082"/>
          </a:xfrm>
          <a:prstGeom prst="rect">
            <a:avLst/>
          </a:prstGeom>
          <a:noFill/>
        </p:spPr>
        <p:txBody>
          <a:bodyPr wrap="none" rtlCol="0">
            <a:spAutoFit/>
          </a:bodyPr>
          <a:lstStyle/>
          <a:p>
            <a:r>
              <a:rPr lang="en-US" sz="1350" dirty="0" err="1"/>
              <a:t>j</a:t>
            </a:r>
            <a:endParaRPr lang="en-US" sz="1350" dirty="0"/>
          </a:p>
        </p:txBody>
      </p:sp>
      <p:sp>
        <p:nvSpPr>
          <p:cNvPr id="16" name="15 CuadroTexto"/>
          <p:cNvSpPr txBox="1"/>
          <p:nvPr/>
        </p:nvSpPr>
        <p:spPr>
          <a:xfrm>
            <a:off x="7437409" y="1879481"/>
            <a:ext cx="3156249" cy="1962076"/>
          </a:xfrm>
          <a:prstGeom prst="rect">
            <a:avLst/>
          </a:prstGeom>
          <a:noFill/>
        </p:spPr>
        <p:txBody>
          <a:bodyPr wrap="none" rtlCol="0">
            <a:spAutoFit/>
          </a:bodyPr>
          <a:lstStyle/>
          <a:p>
            <a:pPr marL="257175" indent="-257175">
              <a:buAutoNum type="arabicParenR"/>
            </a:pPr>
            <a:r>
              <a:rPr lang="en-US" sz="1350" dirty="0"/>
              <a:t>Initialize </a:t>
            </a:r>
            <a:r>
              <a:rPr lang="en-US" sz="1350" i="1" dirty="0" err="1"/>
              <a:t>i</a:t>
            </a:r>
            <a:r>
              <a:rPr lang="en-US" sz="1350" dirty="0"/>
              <a:t> (pick a value of </a:t>
            </a:r>
            <a:r>
              <a:rPr lang="en-US" sz="1350" dirty="0">
                <a:latin typeface="Symbol" panose="05050102010706020507" pitchFamily="18" charset="2"/>
              </a:rPr>
              <a:t>q</a:t>
            </a:r>
            <a:r>
              <a:rPr lang="en-US" sz="1350" dirty="0"/>
              <a:t> at random)</a:t>
            </a:r>
          </a:p>
          <a:p>
            <a:pPr marL="257175" indent="-257175">
              <a:buAutoNum type="arabicParenR"/>
            </a:pPr>
            <a:endParaRPr lang="en-US" sz="1350" dirty="0"/>
          </a:p>
          <a:p>
            <a:pPr marL="257175" indent="-257175">
              <a:buAutoNum type="arabicParenR"/>
            </a:pPr>
            <a:r>
              <a:rPr lang="en-US" sz="1350" dirty="0"/>
              <a:t>Propose a movement q(.|</a:t>
            </a:r>
            <a:r>
              <a:rPr lang="en-US" sz="1350" dirty="0" err="1"/>
              <a:t>i</a:t>
            </a:r>
            <a:r>
              <a:rPr lang="en-US" sz="1350" dirty="0"/>
              <a:t>)  </a:t>
            </a:r>
          </a:p>
          <a:p>
            <a:pPr marL="257175" indent="-257175">
              <a:buAutoNum type="arabicParenR"/>
            </a:pPr>
            <a:endParaRPr lang="en-US" sz="1350" dirty="0"/>
          </a:p>
          <a:p>
            <a:pPr marL="257175" indent="-257175">
              <a:buAutoNum type="arabicParenR"/>
            </a:pPr>
            <a:r>
              <a:rPr lang="en-US" sz="1350" dirty="0"/>
              <a:t>Compute</a:t>
            </a:r>
          </a:p>
          <a:p>
            <a:pPr marL="257175" indent="-257175">
              <a:buAutoNum type="arabicParenR"/>
            </a:pPr>
            <a:endParaRPr lang="en-US" sz="1350" dirty="0"/>
          </a:p>
          <a:p>
            <a:pPr marL="257175" indent="-257175">
              <a:buAutoNum type="arabicParenR"/>
            </a:pPr>
            <a:r>
              <a:rPr lang="en-US" sz="1350" dirty="0"/>
              <a:t>Move to j in probability</a:t>
            </a:r>
          </a:p>
          <a:p>
            <a:endParaRPr lang="en-US" sz="1350" dirty="0"/>
          </a:p>
          <a:p>
            <a:r>
              <a:rPr lang="en-US" sz="1350" dirty="0"/>
              <a:t> </a:t>
            </a:r>
          </a:p>
        </p:txBody>
      </p:sp>
      <p:cxnSp>
        <p:nvCxnSpPr>
          <p:cNvPr id="19" name="18 Conector recto de flecha"/>
          <p:cNvCxnSpPr/>
          <p:nvPr/>
        </p:nvCxnSpPr>
        <p:spPr>
          <a:xfrm flipH="1">
            <a:off x="2999118" y="4014518"/>
            <a:ext cx="1500998" cy="0"/>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flipH="1">
            <a:off x="2999117" y="2190533"/>
            <a:ext cx="2624600" cy="0"/>
          </a:xfrm>
          <a:prstGeom prst="straightConnector1">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2 CuadroTexto"/>
              <p:cNvSpPr txBox="1"/>
              <p:nvPr/>
            </p:nvSpPr>
            <p:spPr>
              <a:xfrm>
                <a:off x="7673159" y="3483998"/>
                <a:ext cx="1846788" cy="300082"/>
              </a:xfrm>
              <a:prstGeom prst="rect">
                <a:avLst/>
              </a:prstGeom>
              <a:noFill/>
            </p:spPr>
            <p:txBody>
              <a:bodyPr wrap="none" rtlCol="0">
                <a:spAutoFit/>
              </a:bodyPr>
              <a:lstStyle/>
              <a:p>
                <a14:m>
                  <m:oMath xmlns:m="http://schemas.openxmlformats.org/officeDocument/2006/math">
                    <m:r>
                      <a:rPr lang="en-US" sz="1350" i="1">
                        <a:latin typeface="Cambria Math"/>
                        <a:ea typeface="Cambria Math"/>
                      </a:rPr>
                      <m:t>𝛼</m:t>
                    </m:r>
                    <m:d>
                      <m:dPr>
                        <m:ctrlPr>
                          <a:rPr lang="en-US" sz="1350" i="1">
                            <a:latin typeface="Cambria Math" panose="02040503050406030204" pitchFamily="18" charset="0"/>
                            <a:ea typeface="Cambria Math"/>
                          </a:rPr>
                        </m:ctrlPr>
                      </m:dPr>
                      <m:e>
                        <m:r>
                          <a:rPr lang="en-US" sz="1350" i="1">
                            <a:latin typeface="Cambria Math"/>
                            <a:ea typeface="Cambria Math"/>
                          </a:rPr>
                          <m:t>𝑖</m:t>
                        </m:r>
                        <m:r>
                          <a:rPr lang="en-US" sz="1350" i="1">
                            <a:latin typeface="Cambria Math"/>
                            <a:ea typeface="Cambria Math"/>
                          </a:rPr>
                          <m:t>,</m:t>
                        </m:r>
                        <m:r>
                          <a:rPr lang="en-US" sz="1350" i="1">
                            <a:latin typeface="Cambria Math"/>
                            <a:ea typeface="Cambria Math"/>
                          </a:rPr>
                          <m:t>𝑗</m:t>
                        </m:r>
                      </m:e>
                    </m:d>
                    <m:r>
                      <a:rPr lang="en-US" sz="1350" i="1">
                        <a:latin typeface="Cambria Math"/>
                        <a:ea typeface="Cambria Math"/>
                      </a:rPr>
                      <m:t>=</m:t>
                    </m:r>
                    <m:r>
                      <m:rPr>
                        <m:sty m:val="p"/>
                      </m:rPr>
                      <a:rPr lang="en-US" sz="1350">
                        <a:latin typeface="Cambria Math"/>
                        <a:ea typeface="Cambria Math"/>
                      </a:rPr>
                      <m:t>min</m:t>
                    </m:r>
                    <m:r>
                      <a:rPr lang="en-US" sz="1350" i="1">
                        <a:latin typeface="Cambria Math"/>
                        <a:ea typeface="Cambria Math"/>
                      </a:rPr>
                      <m:t>⁡(1,</m:t>
                    </m:r>
                    <m:r>
                      <a:rPr lang="en-US" sz="1350" i="1">
                        <a:latin typeface="Cambria Math"/>
                        <a:ea typeface="Cambria Math"/>
                      </a:rPr>
                      <m:t>𝑟</m:t>
                    </m:r>
                    <m:r>
                      <a:rPr lang="en-US" sz="1350" i="1">
                        <a:latin typeface="Cambria Math"/>
                        <a:ea typeface="Cambria Math"/>
                      </a:rPr>
                      <m:t>(</m:t>
                    </m:r>
                    <m:r>
                      <a:rPr lang="en-US" sz="1350" i="1">
                        <a:latin typeface="Cambria Math"/>
                        <a:ea typeface="Cambria Math"/>
                      </a:rPr>
                      <m:t>𝑖</m:t>
                    </m:r>
                    <m:r>
                      <a:rPr lang="en-US" sz="1350" i="1">
                        <a:latin typeface="Cambria Math"/>
                        <a:ea typeface="Cambria Math"/>
                      </a:rPr>
                      <m:t>,</m:t>
                    </m:r>
                    <m:r>
                      <a:rPr lang="en-US" sz="1350" i="1">
                        <a:latin typeface="Cambria Math"/>
                        <a:ea typeface="Cambria Math"/>
                      </a:rPr>
                      <m:t>𝑗</m:t>
                    </m:r>
                    <m:r>
                      <a:rPr lang="en-US" sz="1350" i="1">
                        <a:latin typeface="Cambria Math"/>
                        <a:ea typeface="Cambria Math"/>
                      </a:rPr>
                      <m:t>)</m:t>
                    </m:r>
                  </m:oMath>
                </a14:m>
                <a:r>
                  <a:rPr lang="en-US" sz="1350" dirty="0"/>
                  <a:t>)</a:t>
                </a:r>
              </a:p>
            </p:txBody>
          </p:sp>
        </mc:Choice>
        <mc:Fallback xmlns="">
          <p:sp>
            <p:nvSpPr>
              <p:cNvPr id="3" name="2 CuadroTexto"/>
              <p:cNvSpPr txBox="1">
                <a:spLocks noRot="1" noChangeAspect="1" noMove="1" noResize="1" noEditPoints="1" noAdjustHandles="1" noChangeArrowheads="1" noChangeShapeType="1" noTextEdit="1"/>
              </p:cNvSpPr>
              <p:nvPr/>
            </p:nvSpPr>
            <p:spPr>
              <a:xfrm>
                <a:off x="7673159" y="3483998"/>
                <a:ext cx="1846788" cy="300082"/>
              </a:xfrm>
              <a:prstGeom prst="rect">
                <a:avLst/>
              </a:prstGeom>
              <a:blipFill>
                <a:blip r:embed="rId5"/>
                <a:stretch>
                  <a:fillRect t="-4082" b="-20408"/>
                </a:stretch>
              </a:blipFill>
            </p:spPr>
            <p:txBody>
              <a:bodyPr/>
              <a:lstStyle/>
              <a:p>
                <a:r>
                  <a:rPr lang="en-US">
                    <a:noFill/>
                  </a:rPr>
                  <a:t> </a:t>
                </a:r>
              </a:p>
            </p:txBody>
          </p:sp>
        </mc:Fallback>
      </mc:AlternateContent>
      <p:sp>
        <p:nvSpPr>
          <p:cNvPr id="18" name="17 CuadroTexto"/>
          <p:cNvSpPr txBox="1"/>
          <p:nvPr/>
        </p:nvSpPr>
        <p:spPr>
          <a:xfrm>
            <a:off x="7704557" y="3890334"/>
            <a:ext cx="1490088" cy="300082"/>
          </a:xfrm>
          <a:prstGeom prst="rect">
            <a:avLst/>
          </a:prstGeom>
          <a:noFill/>
        </p:spPr>
        <p:txBody>
          <a:bodyPr wrap="none" rtlCol="0">
            <a:spAutoFit/>
          </a:bodyPr>
          <a:lstStyle/>
          <a:p>
            <a:r>
              <a:rPr lang="en-US" sz="1350" dirty="0"/>
              <a:t>“acceptance ratio”</a:t>
            </a:r>
          </a:p>
        </p:txBody>
      </p:sp>
      <mc:AlternateContent xmlns:mc="http://schemas.openxmlformats.org/markup-compatibility/2006" xmlns:a14="http://schemas.microsoft.com/office/drawing/2010/main">
        <mc:Choice Requires="a14">
          <p:sp>
            <p:nvSpPr>
              <p:cNvPr id="20" name="19 CuadroTexto"/>
              <p:cNvSpPr txBox="1"/>
              <p:nvPr/>
            </p:nvSpPr>
            <p:spPr>
              <a:xfrm>
                <a:off x="8424105" y="2593627"/>
                <a:ext cx="1183594" cy="524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a:ea typeface="Cambria Math"/>
                        </a:rPr>
                        <m:t>𝑟</m:t>
                      </m:r>
                      <m:d>
                        <m:dPr>
                          <m:ctrlPr>
                            <a:rPr lang="en-US" sz="1350" i="1">
                              <a:latin typeface="Cambria Math" panose="02040503050406030204" pitchFamily="18" charset="0"/>
                              <a:ea typeface="Cambria Math"/>
                            </a:rPr>
                          </m:ctrlPr>
                        </m:dPr>
                        <m:e>
                          <m:r>
                            <a:rPr lang="en-US" sz="1350" i="1">
                              <a:latin typeface="Cambria Math"/>
                              <a:ea typeface="Cambria Math"/>
                            </a:rPr>
                            <m:t>𝑖</m:t>
                          </m:r>
                          <m:r>
                            <a:rPr lang="en-US" sz="1350" i="1">
                              <a:latin typeface="Cambria Math"/>
                              <a:ea typeface="Cambria Math"/>
                            </a:rPr>
                            <m:t>,</m:t>
                          </m:r>
                          <m:r>
                            <a:rPr lang="en-US" sz="1350" i="1">
                              <a:latin typeface="Cambria Math"/>
                              <a:ea typeface="Cambria Math"/>
                            </a:rPr>
                            <m:t>𝑗</m:t>
                          </m:r>
                        </m:e>
                      </m:d>
                      <m:r>
                        <a:rPr lang="en-US" sz="1350" i="1">
                          <a:latin typeface="Cambria Math"/>
                          <a:ea typeface="Cambria Math"/>
                        </a:rPr>
                        <m:t>=</m:t>
                      </m:r>
                      <m:f>
                        <m:fPr>
                          <m:ctrlPr>
                            <a:rPr lang="en-US" sz="1350" i="1">
                              <a:latin typeface="Cambria Math" panose="02040503050406030204" pitchFamily="18" charset="0"/>
                              <a:ea typeface="Cambria Math"/>
                            </a:rPr>
                          </m:ctrlPr>
                        </m:fPr>
                        <m:num>
                          <m:r>
                            <a:rPr lang="en-US" sz="1350" i="1">
                              <a:latin typeface="Cambria Math"/>
                              <a:ea typeface="Cambria Math"/>
                            </a:rPr>
                            <m:t>𝜋</m:t>
                          </m:r>
                          <m:d>
                            <m:dPr>
                              <m:ctrlPr>
                                <a:rPr lang="en-US" sz="1350" i="1">
                                  <a:latin typeface="Cambria Math" panose="02040503050406030204" pitchFamily="18" charset="0"/>
                                  <a:ea typeface="Cambria Math"/>
                                </a:rPr>
                              </m:ctrlPr>
                            </m:dPr>
                            <m:e>
                              <m:r>
                                <a:rPr lang="en-US" sz="1350" i="1">
                                  <a:latin typeface="Cambria Math"/>
                                  <a:ea typeface="Cambria Math"/>
                                </a:rPr>
                                <m:t>𝑗</m:t>
                              </m:r>
                            </m:e>
                          </m:d>
                        </m:num>
                        <m:den>
                          <m:r>
                            <a:rPr lang="en-US" sz="1350" i="1">
                              <a:latin typeface="Cambria Math"/>
                              <a:ea typeface="Cambria Math"/>
                            </a:rPr>
                            <m:t>𝜋</m:t>
                          </m:r>
                          <m:d>
                            <m:dPr>
                              <m:ctrlPr>
                                <a:rPr lang="en-US" sz="1350" i="1">
                                  <a:latin typeface="Cambria Math" panose="02040503050406030204" pitchFamily="18" charset="0"/>
                                  <a:ea typeface="Cambria Math"/>
                                </a:rPr>
                              </m:ctrlPr>
                            </m:dPr>
                            <m:e>
                              <m:r>
                                <a:rPr lang="en-US" sz="1350" i="1">
                                  <a:latin typeface="Cambria Math"/>
                                  <a:ea typeface="Cambria Math"/>
                                </a:rPr>
                                <m:t>𝑖</m:t>
                              </m:r>
                            </m:e>
                          </m:d>
                        </m:den>
                      </m:f>
                    </m:oMath>
                  </m:oMathPara>
                </a14:m>
                <a:endParaRPr lang="en-US" sz="1350" dirty="0"/>
              </a:p>
            </p:txBody>
          </p:sp>
        </mc:Choice>
        <mc:Fallback xmlns="">
          <p:sp>
            <p:nvSpPr>
              <p:cNvPr id="20" name="19 CuadroTexto"/>
              <p:cNvSpPr txBox="1">
                <a:spLocks noRot="1" noChangeAspect="1" noMove="1" noResize="1" noEditPoints="1" noAdjustHandles="1" noChangeArrowheads="1" noChangeShapeType="1" noTextEdit="1"/>
              </p:cNvSpPr>
              <p:nvPr/>
            </p:nvSpPr>
            <p:spPr>
              <a:xfrm>
                <a:off x="8424105" y="2593627"/>
                <a:ext cx="1183594" cy="524887"/>
              </a:xfrm>
              <a:prstGeom prst="rect">
                <a:avLst/>
              </a:prstGeom>
              <a:blipFill>
                <a:blip r:embed="rId6"/>
                <a:stretch>
                  <a:fillRect/>
                </a:stretch>
              </a:blipFill>
            </p:spPr>
            <p:txBody>
              <a:bodyPr/>
              <a:lstStyle/>
              <a:p>
                <a:r>
                  <a:rPr lang="en-US">
                    <a:noFill/>
                  </a:rPr>
                  <a:t> </a:t>
                </a:r>
              </a:p>
            </p:txBody>
          </p:sp>
        </mc:Fallback>
      </mc:AlternateContent>
      <p:sp>
        <p:nvSpPr>
          <p:cNvPr id="25"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6" name="TextBox 25"/>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mc:AlternateContent xmlns:mc="http://schemas.openxmlformats.org/markup-compatibility/2006" xmlns:a14="http://schemas.microsoft.com/office/drawing/2010/main">
        <mc:Choice Requires="a14">
          <p:sp>
            <p:nvSpPr>
              <p:cNvPr id="27" name="9 CuadroTexto"/>
              <p:cNvSpPr txBox="1"/>
              <p:nvPr/>
            </p:nvSpPr>
            <p:spPr>
              <a:xfrm rot="16200000">
                <a:off x="898695" y="2666952"/>
                <a:ext cx="2473241" cy="11678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300" b="0" i="1" smtClean="0">
                              <a:latin typeface="Cambria Math" panose="02040503050406030204" pitchFamily="18" charset="0"/>
                              <a:ea typeface="Cambria Math" panose="02040503050406030204" pitchFamily="18" charset="0"/>
                            </a:rPr>
                          </m:ctrlPr>
                        </m:fPr>
                        <m:num>
                          <m:r>
                            <a:rPr lang="en-US" sz="3300" i="1" smtClean="0">
                              <a:latin typeface="Cambria Math"/>
                              <a:ea typeface="Cambria Math"/>
                            </a:rPr>
                            <m:t>𝑃</m:t>
                          </m:r>
                          <m:d>
                            <m:dPr>
                              <m:ctrlPr>
                                <a:rPr lang="en-US" sz="3300" i="1">
                                  <a:latin typeface="Cambria Math" panose="02040503050406030204" pitchFamily="18" charset="0"/>
                                  <a:ea typeface="Cambria Math"/>
                                </a:rPr>
                              </m:ctrlPr>
                            </m:dPr>
                            <m:e>
                              <m:r>
                                <a:rPr lang="en-US" sz="3300" i="1">
                                  <a:latin typeface="Cambria Math"/>
                                  <a:ea typeface="Cambria Math"/>
                                </a:rPr>
                                <m:t>𝜃</m:t>
                              </m:r>
                            </m:e>
                            <m:e>
                              <m:r>
                                <a:rPr lang="en-US" sz="3300" i="1">
                                  <a:latin typeface="Cambria Math"/>
                                  <a:ea typeface="Cambria Math"/>
                                </a:rPr>
                                <m:t>𝐷</m:t>
                              </m:r>
                            </m:e>
                          </m:d>
                          <m:r>
                            <a:rPr lang="en-US" sz="3300" b="0" i="1" smtClean="0">
                              <a:latin typeface="Cambria Math" panose="02040503050406030204" pitchFamily="18" charset="0"/>
                              <a:ea typeface="Cambria Math"/>
                            </a:rPr>
                            <m:t>𝑃</m:t>
                          </m:r>
                          <m:r>
                            <a:rPr lang="en-US" sz="3300" b="0" i="1" smtClean="0">
                              <a:latin typeface="Cambria Math" panose="02040503050406030204" pitchFamily="18" charset="0"/>
                              <a:ea typeface="Cambria Math"/>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ea typeface="Cambria Math" panose="02040503050406030204" pitchFamily="18" charset="0"/>
                            </a:rPr>
                            <m:t>)</m:t>
                          </m:r>
                        </m:num>
                        <m:den>
                          <m:r>
                            <a:rPr lang="en-US" sz="3300" b="0" i="1" smtClean="0">
                              <a:latin typeface="Cambria Math" panose="02040503050406030204" pitchFamily="18" charset="0"/>
                              <a:ea typeface="Cambria Math" panose="02040503050406030204" pitchFamily="18" charset="0"/>
                            </a:rPr>
                            <m:t>𝑃</m:t>
                          </m:r>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𝐷</m:t>
                          </m:r>
                          <m:r>
                            <a:rPr lang="en-US" sz="3300" b="0" i="1" smtClean="0">
                              <a:latin typeface="Cambria Math" panose="02040503050406030204" pitchFamily="18" charset="0"/>
                              <a:ea typeface="Cambria Math" panose="02040503050406030204" pitchFamily="18" charset="0"/>
                            </a:rPr>
                            <m:t>)</m:t>
                          </m:r>
                        </m:den>
                      </m:f>
                    </m:oMath>
                  </m:oMathPara>
                </a14:m>
                <a:endParaRPr lang="en-US" sz="3300" dirty="0"/>
              </a:p>
            </p:txBody>
          </p:sp>
        </mc:Choice>
        <mc:Fallback xmlns="">
          <p:sp>
            <p:nvSpPr>
              <p:cNvPr id="27" name="9 CuadroTexto"/>
              <p:cNvSpPr txBox="1">
                <a:spLocks noRot="1" noChangeAspect="1" noMove="1" noResize="1" noEditPoints="1" noAdjustHandles="1" noChangeArrowheads="1" noChangeShapeType="1" noTextEdit="1"/>
              </p:cNvSpPr>
              <p:nvPr/>
            </p:nvSpPr>
            <p:spPr>
              <a:xfrm rot="16200000">
                <a:off x="898695" y="2666952"/>
                <a:ext cx="2473241" cy="1167884"/>
              </a:xfrm>
              <a:prstGeom prst="rect">
                <a:avLst/>
              </a:prstGeom>
              <a:blipFill>
                <a:blip r:embed="rId7"/>
                <a:stretch>
                  <a:fillRect/>
                </a:stretch>
              </a:blipFill>
            </p:spPr>
            <p:txBody>
              <a:bodyPr/>
              <a:lstStyle/>
              <a:p>
                <a:r>
                  <a:rPr lang="en-US">
                    <a:noFill/>
                  </a:rPr>
                  <a:t> </a:t>
                </a:r>
              </a:p>
            </p:txBody>
          </p:sp>
        </mc:Fallback>
      </mc:AlternateContent>
      <p:sp>
        <p:nvSpPr>
          <p:cNvPr id="28" name="TextBox 27"/>
          <p:cNvSpPr txBox="1"/>
          <p:nvPr/>
        </p:nvSpPr>
        <p:spPr>
          <a:xfrm>
            <a:off x="7263516" y="1233149"/>
            <a:ext cx="3249992" cy="646331"/>
          </a:xfrm>
          <a:prstGeom prst="rect">
            <a:avLst/>
          </a:prstGeom>
          <a:noFill/>
        </p:spPr>
        <p:txBody>
          <a:bodyPr wrap="none" rtlCol="0">
            <a:spAutoFit/>
          </a:bodyPr>
          <a:lstStyle/>
          <a:p>
            <a:pPr algn="ctr"/>
            <a:r>
              <a:rPr lang="en-US" dirty="0">
                <a:latin typeface="Arial Black" panose="020B0A04020102020204" pitchFamily="34" charset="0"/>
              </a:rPr>
              <a:t>Metropolis algorithm </a:t>
            </a:r>
          </a:p>
          <a:p>
            <a:pPr algn="ctr"/>
            <a:r>
              <a:rPr lang="en-US" dirty="0">
                <a:latin typeface="Arial Black" panose="020B0A04020102020204" pitchFamily="34" charset="0"/>
              </a:rPr>
              <a:t>(there are many others!)</a:t>
            </a:r>
          </a:p>
        </p:txBody>
      </p:sp>
    </p:spTree>
    <p:extLst>
      <p:ext uri="{BB962C8B-B14F-4D97-AF65-F5344CB8AC3E}">
        <p14:creationId xmlns:p14="http://schemas.microsoft.com/office/powerpoint/2010/main" val="139174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3 Nube"/>
          <p:cNvSpPr/>
          <p:nvPr/>
        </p:nvSpPr>
        <p:spPr>
          <a:xfrm>
            <a:off x="1752600" y="1295400"/>
            <a:ext cx="3505200" cy="281940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5 CuadroTexto"/>
          <p:cNvSpPr txBox="1"/>
          <p:nvPr/>
        </p:nvSpPr>
        <p:spPr>
          <a:xfrm>
            <a:off x="2438401" y="2971801"/>
            <a:ext cx="2028119" cy="584775"/>
          </a:xfrm>
          <a:prstGeom prst="rect">
            <a:avLst/>
          </a:prstGeom>
          <a:noFill/>
        </p:spPr>
        <p:txBody>
          <a:bodyPr wrap="none" rtlCol="0">
            <a:spAutoFit/>
          </a:bodyPr>
          <a:lstStyle/>
          <a:p>
            <a:r>
              <a:rPr lang="en-US" sz="3200" b="1" i="1" dirty="0">
                <a:solidFill>
                  <a:srgbClr val="FF0000"/>
                </a:solidFill>
                <a:latin typeface="Symbol" panose="05050102010706020507" pitchFamily="18" charset="2"/>
              </a:rPr>
              <a:t>q= </a:t>
            </a:r>
            <a:r>
              <a:rPr lang="en-US" sz="3200" b="1" i="1" dirty="0" err="1">
                <a:solidFill>
                  <a:srgbClr val="FF0000"/>
                </a:solidFill>
                <a:latin typeface="Arial" panose="020B0604020202020204" pitchFamily="34" charset="0"/>
                <a:cs typeface="Arial" panose="020B0604020202020204" pitchFamily="34" charset="0"/>
              </a:rPr>
              <a:t>fHEAD</a:t>
            </a:r>
            <a:endParaRPr lang="en-US" sz="3200" b="1" i="1" dirty="0">
              <a:solidFill>
                <a:srgbClr val="FF0000"/>
              </a:solidFill>
              <a:latin typeface="Arial" panose="020B0604020202020204" pitchFamily="34" charset="0"/>
              <a:cs typeface="Arial" panose="020B0604020202020204" pitchFamily="34" charset="0"/>
            </a:endParaRPr>
          </a:p>
        </p:txBody>
      </p:sp>
      <p:sp>
        <p:nvSpPr>
          <p:cNvPr id="7" name="6 Flecha derecha"/>
          <p:cNvSpPr/>
          <p:nvPr/>
        </p:nvSpPr>
        <p:spPr>
          <a:xfrm>
            <a:off x="5410200" y="2133600"/>
            <a:ext cx="1689340" cy="6858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Flecha curvada hacia la derecha"/>
          <p:cNvSpPr/>
          <p:nvPr/>
        </p:nvSpPr>
        <p:spPr>
          <a:xfrm rot="5400000" flipH="1">
            <a:off x="4750410" y="2693009"/>
            <a:ext cx="2057399" cy="52057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13 CuadroTexto"/>
          <p:cNvSpPr txBox="1"/>
          <p:nvPr/>
        </p:nvSpPr>
        <p:spPr>
          <a:xfrm>
            <a:off x="5510584" y="5181601"/>
            <a:ext cx="926857" cy="1015663"/>
          </a:xfrm>
          <a:prstGeom prst="rect">
            <a:avLst/>
          </a:prstGeom>
          <a:noFill/>
        </p:spPr>
        <p:txBody>
          <a:bodyPr wrap="none" rtlCol="0">
            <a:spAutoFit/>
          </a:bodyPr>
          <a:lstStyle/>
          <a:p>
            <a:r>
              <a:rPr lang="en-US" sz="6000" b="1" i="1" dirty="0">
                <a:solidFill>
                  <a:srgbClr val="FF0000"/>
                </a:solidFill>
                <a:latin typeface="Symbol" panose="05050102010706020507" pitchFamily="18" charset="2"/>
              </a:rPr>
              <a:t>q?</a:t>
            </a:r>
          </a:p>
        </p:txBody>
      </p:sp>
      <p:pic>
        <p:nvPicPr>
          <p:cNvPr id="14338" name="Picture 2" descr="Image result for co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743076"/>
            <a:ext cx="1062038" cy="1076325"/>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7315200" y="2297668"/>
            <a:ext cx="2335896" cy="369332"/>
          </a:xfrm>
          <a:prstGeom prst="rect">
            <a:avLst/>
          </a:prstGeom>
          <a:noFill/>
        </p:spPr>
        <p:txBody>
          <a:bodyPr wrap="none" rtlCol="0">
            <a:spAutoFit/>
          </a:bodyPr>
          <a:lstStyle/>
          <a:p>
            <a:r>
              <a:rPr lang="en-US" dirty="0"/>
              <a:t>9 heads out of 50 trials</a:t>
            </a:r>
          </a:p>
        </p:txBody>
      </p:sp>
      <p:sp>
        <p:nvSpPr>
          <p:cNvPr id="11" name="1 Título"/>
          <p:cNvSpPr>
            <a:spLocks noGrp="1"/>
          </p:cNvSpPr>
          <p:nvPr>
            <p:ph type="title"/>
          </p:nvPr>
        </p:nvSpPr>
        <p:spPr>
          <a:xfrm>
            <a:off x="296090" y="23018"/>
            <a:ext cx="11982995" cy="1325563"/>
          </a:xfrm>
        </p:spPr>
        <p:txBody>
          <a:bodyPr>
            <a:normAutofit fontScale="90000"/>
          </a:bodyPr>
          <a:lstStyle/>
          <a:p>
            <a:pPr algn="ctr"/>
            <a:r>
              <a:rPr lang="en-US" dirty="0">
                <a:solidFill>
                  <a:schemeClr val="accent4">
                    <a:lumMod val="60000"/>
                    <a:lumOff val="40000"/>
                  </a:schemeClr>
                </a:solidFill>
                <a:latin typeface="Goudy Stout" panose="0202090407030B020401" pitchFamily="18" charset="0"/>
              </a:rPr>
              <a:t>MODEL, PARAMETER(s) AND OBSERVED DATA</a:t>
            </a:r>
          </a:p>
        </p:txBody>
      </p:sp>
    </p:spTree>
    <p:extLst>
      <p:ext uri="{BB962C8B-B14F-4D97-AF65-F5344CB8AC3E}">
        <p14:creationId xmlns:p14="http://schemas.microsoft.com/office/powerpoint/2010/main" val="343706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245" t="19924" r="34339" b="20000"/>
          <a:stretch/>
        </p:blipFill>
        <p:spPr bwMode="auto">
          <a:xfrm>
            <a:off x="2429774" y="1549645"/>
            <a:ext cx="5900468" cy="4295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20 Grupo"/>
          <p:cNvGrpSpPr/>
          <p:nvPr/>
        </p:nvGrpSpPr>
        <p:grpSpPr>
          <a:xfrm>
            <a:off x="1904642" y="5242910"/>
            <a:ext cx="7761099" cy="1121585"/>
            <a:chOff x="431321" y="5313872"/>
            <a:chExt cx="10348132" cy="1495447"/>
          </a:xfrm>
        </p:grpSpPr>
        <p:cxnSp>
          <p:nvCxnSpPr>
            <p:cNvPr id="5" name="4 Conector recto de flecha"/>
            <p:cNvCxnSpPr/>
            <p:nvPr/>
          </p:nvCxnSpPr>
          <p:spPr>
            <a:xfrm flipV="1">
              <a:off x="1500996" y="5313872"/>
              <a:ext cx="776377" cy="1000667"/>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431321" y="6193766"/>
              <a:ext cx="10348132" cy="615553"/>
            </a:xfrm>
            <a:prstGeom prst="rect">
              <a:avLst/>
            </a:prstGeom>
            <a:noFill/>
          </p:spPr>
          <p:txBody>
            <a:bodyPr wrap="none" rtlCol="0">
              <a:spAutoFit/>
            </a:bodyPr>
            <a:lstStyle/>
            <a:p>
              <a:r>
                <a:rPr lang="en-US" sz="2400" dirty="0"/>
                <a:t>Usually we start out of the most likely values of the posterior</a:t>
              </a:r>
            </a:p>
          </p:txBody>
        </p:sp>
      </p:grpSp>
      <p:grpSp>
        <p:nvGrpSpPr>
          <p:cNvPr id="22" name="21 Grupo"/>
          <p:cNvGrpSpPr/>
          <p:nvPr/>
        </p:nvGrpSpPr>
        <p:grpSpPr>
          <a:xfrm>
            <a:off x="8136148" y="2385493"/>
            <a:ext cx="2270954" cy="826771"/>
            <a:chOff x="8816196" y="2037655"/>
            <a:chExt cx="3027938" cy="1102361"/>
          </a:xfrm>
        </p:grpSpPr>
        <p:cxnSp>
          <p:nvCxnSpPr>
            <p:cNvPr id="17" name="16 Conector recto de flecha"/>
            <p:cNvCxnSpPr/>
            <p:nvPr/>
          </p:nvCxnSpPr>
          <p:spPr>
            <a:xfrm flipH="1">
              <a:off x="8816196" y="2605177"/>
              <a:ext cx="879895" cy="534839"/>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20" name="19 CuadroTexto"/>
            <p:cNvSpPr txBox="1"/>
            <p:nvPr/>
          </p:nvSpPr>
          <p:spPr>
            <a:xfrm>
              <a:off x="9152627" y="2037655"/>
              <a:ext cx="2691507" cy="615553"/>
            </a:xfrm>
            <a:prstGeom prst="rect">
              <a:avLst/>
            </a:prstGeom>
            <a:noFill/>
          </p:spPr>
          <p:txBody>
            <a:bodyPr wrap="none" rtlCol="0">
              <a:spAutoFit/>
            </a:bodyPr>
            <a:lstStyle/>
            <a:p>
              <a:r>
                <a:rPr lang="en-US" sz="2400" dirty="0"/>
                <a:t>When to stop?</a:t>
              </a:r>
            </a:p>
          </p:txBody>
        </p:sp>
      </p:grpSp>
      <p:sp>
        <p:nvSpPr>
          <p:cNvPr id="13"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14" name="TextBox 13"/>
          <p:cNvSpPr txBox="1"/>
          <p:nvPr/>
        </p:nvSpPr>
        <p:spPr>
          <a:xfrm>
            <a:off x="3244084" y="1186480"/>
            <a:ext cx="3977051" cy="646331"/>
          </a:xfrm>
          <a:prstGeom prst="rect">
            <a:avLst/>
          </a:prstGeom>
          <a:noFill/>
        </p:spPr>
        <p:txBody>
          <a:bodyPr wrap="none" rtlCol="0">
            <a:spAutoFit/>
          </a:bodyPr>
          <a:lstStyle/>
          <a:p>
            <a:r>
              <a:rPr lang="en-US" sz="3600" dirty="0"/>
              <a:t>SOLUTION 2: MCMC</a:t>
            </a:r>
          </a:p>
        </p:txBody>
      </p:sp>
    </p:spTree>
    <p:extLst>
      <p:ext uri="{BB962C8B-B14F-4D97-AF65-F5344CB8AC3E}">
        <p14:creationId xmlns:p14="http://schemas.microsoft.com/office/powerpoint/2010/main" val="4170522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5"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pic>
        <p:nvPicPr>
          <p:cNvPr id="2" name="Picture 1"/>
          <p:cNvPicPr>
            <a:picLocks noChangeAspect="1"/>
          </p:cNvPicPr>
          <p:nvPr/>
        </p:nvPicPr>
        <p:blipFill rotWithShape="1">
          <a:blip r:embed="rId4"/>
          <a:srcRect t="6725" b="8374"/>
          <a:stretch/>
        </p:blipFill>
        <p:spPr>
          <a:xfrm>
            <a:off x="124573" y="1754752"/>
            <a:ext cx="10140304" cy="5103248"/>
          </a:xfrm>
          <a:prstGeom prst="rect">
            <a:avLst/>
          </a:prstGeom>
        </p:spPr>
      </p:pic>
      <p:grpSp>
        <p:nvGrpSpPr>
          <p:cNvPr id="30" name="Group 29"/>
          <p:cNvGrpSpPr/>
          <p:nvPr/>
        </p:nvGrpSpPr>
        <p:grpSpPr>
          <a:xfrm>
            <a:off x="5476568" y="1389068"/>
            <a:ext cx="6487377" cy="2258701"/>
            <a:chOff x="5476568" y="1389068"/>
            <a:chExt cx="6487377" cy="2258701"/>
          </a:xfrm>
        </p:grpSpPr>
        <p:cxnSp>
          <p:nvCxnSpPr>
            <p:cNvPr id="11" name="Straight Arrow Connector 10"/>
            <p:cNvCxnSpPr/>
            <p:nvPr/>
          </p:nvCxnSpPr>
          <p:spPr>
            <a:xfrm flipV="1">
              <a:off x="5476568" y="2118405"/>
              <a:ext cx="4463845" cy="1529364"/>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791282" y="1389068"/>
              <a:ext cx="3172663" cy="646331"/>
            </a:xfrm>
            <a:prstGeom prst="rect">
              <a:avLst/>
            </a:prstGeom>
            <a:noFill/>
          </p:spPr>
          <p:txBody>
            <a:bodyPr wrap="none" rtlCol="0">
              <a:spAutoFit/>
            </a:bodyPr>
            <a:lstStyle/>
            <a:p>
              <a:r>
                <a:rPr lang="en-US" dirty="0">
                  <a:latin typeface="Arial Black" panose="020B0A04020102020204" pitchFamily="34" charset="0"/>
                </a:rPr>
                <a:t>Centrality statistics</a:t>
              </a:r>
            </a:p>
            <a:p>
              <a:r>
                <a:rPr lang="en-US" dirty="0">
                  <a:latin typeface="Arial Black" panose="020B0A04020102020204" pitchFamily="34" charset="0"/>
                </a:rPr>
                <a:t>(Mean, Median, Mode…)</a:t>
              </a:r>
            </a:p>
          </p:txBody>
        </p:sp>
      </p:grpSp>
      <p:grpSp>
        <p:nvGrpSpPr>
          <p:cNvPr id="31" name="Group 30"/>
          <p:cNvGrpSpPr/>
          <p:nvPr/>
        </p:nvGrpSpPr>
        <p:grpSpPr>
          <a:xfrm>
            <a:off x="2133600" y="4279490"/>
            <a:ext cx="9638883" cy="1168825"/>
            <a:chOff x="2133600" y="4279490"/>
            <a:chExt cx="9638883" cy="1168825"/>
          </a:xfrm>
        </p:grpSpPr>
        <p:cxnSp>
          <p:nvCxnSpPr>
            <p:cNvPr id="20" name="Straight Connector 19"/>
            <p:cNvCxnSpPr/>
            <p:nvPr/>
          </p:nvCxnSpPr>
          <p:spPr>
            <a:xfrm>
              <a:off x="2133600" y="4709652"/>
              <a:ext cx="6430297" cy="0"/>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563897" y="4279490"/>
              <a:ext cx="13125" cy="860323"/>
            </a:xfrm>
            <a:prstGeom prst="line">
              <a:avLst/>
            </a:prstGeom>
            <a:ln w="1270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133600" y="4306376"/>
              <a:ext cx="13125" cy="860323"/>
            </a:xfrm>
            <a:prstGeom prst="line">
              <a:avLst/>
            </a:prstGeom>
            <a:ln w="127000"/>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982745" y="4524985"/>
              <a:ext cx="2789738" cy="923330"/>
            </a:xfrm>
            <a:prstGeom prst="rect">
              <a:avLst/>
            </a:prstGeom>
            <a:noFill/>
          </p:spPr>
          <p:txBody>
            <a:bodyPr wrap="none" rtlCol="0">
              <a:spAutoFit/>
            </a:bodyPr>
            <a:lstStyle/>
            <a:p>
              <a:r>
                <a:rPr lang="en-US" dirty="0">
                  <a:latin typeface="Arial Black" panose="020B0A04020102020204" pitchFamily="34" charset="0"/>
                </a:rPr>
                <a:t>Dispersion statistics</a:t>
              </a:r>
            </a:p>
            <a:p>
              <a:pPr algn="ctr"/>
              <a:r>
                <a:rPr lang="en-US" dirty="0">
                  <a:latin typeface="Arial Black" panose="020B0A04020102020204" pitchFamily="34" charset="0"/>
                </a:rPr>
                <a:t>(95 Credible Interval</a:t>
              </a:r>
            </a:p>
            <a:p>
              <a:pPr algn="ctr"/>
              <a:r>
                <a:rPr lang="en-US" dirty="0">
                  <a:latin typeface="Arial Black" panose="020B0A04020102020204" pitchFamily="34" charset="0"/>
                </a:rPr>
                <a:t>…)</a:t>
              </a:r>
            </a:p>
          </p:txBody>
        </p:sp>
      </p:grpSp>
    </p:spTree>
    <p:extLst>
      <p:ext uri="{BB962C8B-B14F-4D97-AF65-F5344CB8AC3E}">
        <p14:creationId xmlns:p14="http://schemas.microsoft.com/office/powerpoint/2010/main" val="356689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3" name="Rectangle 2"/>
          <p:cNvSpPr/>
          <p:nvPr/>
        </p:nvSpPr>
        <p:spPr>
          <a:xfrm>
            <a:off x="2109021" y="1538635"/>
            <a:ext cx="7978876" cy="4524315"/>
          </a:xfrm>
          <a:prstGeom prst="rect">
            <a:avLst/>
          </a:prstGeom>
        </p:spPr>
        <p:txBody>
          <a:bodyPr wrap="square">
            <a:spAutoFit/>
          </a:bodyPr>
          <a:lstStyle/>
          <a:p>
            <a:pPr algn="ctr"/>
            <a:r>
              <a:rPr lang="en-US" sz="2400" i="1" dirty="0">
                <a:latin typeface="Times New Roman" panose="02020603050405020304" pitchFamily="18" charset="0"/>
                <a:cs typeface="Times New Roman" panose="02020603050405020304" pitchFamily="18" charset="0"/>
              </a:rPr>
              <a:t>“</a:t>
            </a:r>
            <a:r>
              <a:rPr lang="en-US" sz="2400" b="1" i="1" dirty="0">
                <a:solidFill>
                  <a:srgbClr val="FFC000"/>
                </a:solidFill>
                <a:latin typeface="Times New Roman" panose="02020603050405020304" pitchFamily="18" charset="0"/>
                <a:cs typeface="Times New Roman" panose="02020603050405020304" pitchFamily="18" charset="0"/>
              </a:rPr>
              <a:t>Model adequacy</a:t>
            </a:r>
            <a:r>
              <a:rPr lang="en-US" sz="2400" i="1" dirty="0">
                <a:latin typeface="Times New Roman" panose="02020603050405020304" pitchFamily="18" charset="0"/>
                <a:cs typeface="Times New Roman" panose="02020603050405020304" pitchFamily="18" charset="0"/>
              </a:rPr>
              <a:t> is a different concern than model fit:</a:t>
            </a:r>
          </a:p>
          <a:p>
            <a:pPr algn="ctr"/>
            <a:r>
              <a:rPr lang="en-US" sz="2400" i="1" dirty="0">
                <a:latin typeface="Times New Roman" panose="02020603050405020304" pitchFamily="18" charset="0"/>
                <a:cs typeface="Times New Roman" panose="02020603050405020304" pitchFamily="18" charset="0"/>
              </a:rPr>
              <a:t>the latter determines which of a set of models is least bad</a:t>
            </a:r>
          </a:p>
          <a:p>
            <a:pPr algn="ctr"/>
            <a:r>
              <a:rPr lang="en-US" sz="2400" i="1" dirty="0">
                <a:latin typeface="Times New Roman" panose="02020603050405020304" pitchFamily="18" charset="0"/>
                <a:cs typeface="Times New Roman" panose="02020603050405020304" pitchFamily="18" charset="0"/>
              </a:rPr>
              <a:t>(or “best”) for the data, whereas the former determines</a:t>
            </a:r>
          </a:p>
          <a:p>
            <a:pPr algn="ctr"/>
            <a:r>
              <a:rPr lang="en-US" sz="2400" i="1" dirty="0">
                <a:latin typeface="Times New Roman" panose="02020603050405020304" pitchFamily="18" charset="0"/>
                <a:cs typeface="Times New Roman" panose="02020603050405020304" pitchFamily="18" charset="0"/>
              </a:rPr>
              <a:t>whether a single model adequately describes the data.</a:t>
            </a:r>
          </a:p>
          <a:p>
            <a:pPr algn="ctr"/>
            <a:r>
              <a:rPr lang="en-US" sz="2400" i="1" dirty="0">
                <a:latin typeface="Times New Roman" panose="02020603050405020304" pitchFamily="18" charset="0"/>
                <a:cs typeface="Times New Roman" panose="02020603050405020304" pitchFamily="18" charset="0"/>
              </a:rPr>
              <a:t>For example, a model that says humans, chimps, and</a:t>
            </a:r>
          </a:p>
          <a:p>
            <a:pPr algn="ctr"/>
            <a:r>
              <a:rPr lang="en-US" sz="2400" i="1" dirty="0">
                <a:latin typeface="Times New Roman" panose="02020603050405020304" pitchFamily="18" charset="0"/>
                <a:cs typeface="Times New Roman" panose="02020603050405020304" pitchFamily="18" charset="0"/>
              </a:rPr>
              <a:t>mice all diverged simultaneously 70 million years ago is</a:t>
            </a:r>
          </a:p>
          <a:p>
            <a:pPr algn="ctr"/>
            <a:r>
              <a:rPr lang="en-US" sz="2400" i="1" dirty="0">
                <a:latin typeface="Times New Roman" panose="02020603050405020304" pitchFamily="18" charset="0"/>
                <a:cs typeface="Times New Roman" panose="02020603050405020304" pitchFamily="18" charset="0"/>
              </a:rPr>
              <a:t>a better fit to the data than one that puts that divergence</a:t>
            </a:r>
          </a:p>
          <a:p>
            <a:pPr algn="ctr"/>
            <a:r>
              <a:rPr lang="en-US" sz="2400" i="1" dirty="0">
                <a:latin typeface="Times New Roman" panose="02020603050405020304" pitchFamily="18" charset="0"/>
                <a:cs typeface="Times New Roman" panose="02020603050405020304" pitchFamily="18" charset="0"/>
              </a:rPr>
              <a:t>700 million years ago, but neither model adequately</a:t>
            </a:r>
          </a:p>
          <a:p>
            <a:pPr algn="ctr"/>
            <a:r>
              <a:rPr lang="en-US" sz="2400" i="1" dirty="0">
                <a:latin typeface="Times New Roman" panose="02020603050405020304" pitchFamily="18" charset="0"/>
                <a:cs typeface="Times New Roman" panose="02020603050405020304" pitchFamily="18" charset="0"/>
              </a:rPr>
              <a:t>describes the data. Adequacy is often evaluated by</a:t>
            </a:r>
          </a:p>
          <a:p>
            <a:pPr algn="ctr"/>
            <a:r>
              <a:rPr lang="en-US" sz="2400" i="1" dirty="0">
                <a:latin typeface="Times New Roman" panose="02020603050405020304" pitchFamily="18" charset="0"/>
                <a:cs typeface="Times New Roman" panose="02020603050405020304" pitchFamily="18" charset="0"/>
              </a:rPr>
              <a:t>simulating under the focal model to see if it generates</a:t>
            </a:r>
          </a:p>
          <a:p>
            <a:pPr algn="ctr"/>
            <a:r>
              <a:rPr lang="en-US" sz="2400" i="1" dirty="0">
                <a:latin typeface="Times New Roman" panose="02020603050405020304" pitchFamily="18" charset="0"/>
                <a:cs typeface="Times New Roman" panose="02020603050405020304" pitchFamily="18" charset="0"/>
              </a:rPr>
              <a:t>data indistinguishable from the empirical data using one</a:t>
            </a:r>
          </a:p>
          <a:p>
            <a:pPr algn="ctr"/>
            <a:r>
              <a:rPr lang="en-US" sz="2400" i="1" dirty="0">
                <a:latin typeface="Times New Roman" panose="02020603050405020304" pitchFamily="18" charset="0"/>
                <a:cs typeface="Times New Roman" panose="02020603050405020304" pitchFamily="18" charset="0"/>
              </a:rPr>
              <a:t>or more measures.”</a:t>
            </a:r>
          </a:p>
        </p:txBody>
      </p:sp>
      <p:sp>
        <p:nvSpPr>
          <p:cNvPr id="4" name="Rectangle 3"/>
          <p:cNvSpPr/>
          <p:nvPr/>
        </p:nvSpPr>
        <p:spPr>
          <a:xfrm>
            <a:off x="8759990" y="6253005"/>
            <a:ext cx="3078600" cy="369332"/>
          </a:xfrm>
          <a:prstGeom prst="rect">
            <a:avLst/>
          </a:prstGeom>
        </p:spPr>
        <p:txBody>
          <a:bodyPr wrap="none">
            <a:spAutoFit/>
          </a:bodyPr>
          <a:lstStyle/>
          <a:p>
            <a:r>
              <a:rPr lang="en-US"/>
              <a:t>Syst. </a:t>
            </a:r>
            <a:r>
              <a:rPr lang="en-US" dirty="0"/>
              <a:t>Biol. 62(5):725–737, 2013</a:t>
            </a:r>
          </a:p>
        </p:txBody>
      </p:sp>
    </p:spTree>
    <p:extLst>
      <p:ext uri="{BB962C8B-B14F-4D97-AF65-F5344CB8AC3E}">
        <p14:creationId xmlns:p14="http://schemas.microsoft.com/office/powerpoint/2010/main" val="36035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8"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3" name="Rectangle 2"/>
          <p:cNvSpPr/>
          <p:nvPr/>
        </p:nvSpPr>
        <p:spPr>
          <a:xfrm>
            <a:off x="2109021" y="1538635"/>
            <a:ext cx="7978876" cy="4524315"/>
          </a:xfrm>
          <a:prstGeom prst="rect">
            <a:avLst/>
          </a:prstGeom>
        </p:spPr>
        <p:txBody>
          <a:bodyPr wrap="square">
            <a:spAutoFit/>
          </a:bodyPr>
          <a:lstStyle/>
          <a:p>
            <a:pPr algn="ctr"/>
            <a:r>
              <a:rPr lang="en-US" sz="2400" i="1" dirty="0">
                <a:latin typeface="Times New Roman" panose="02020603050405020304" pitchFamily="18" charset="0"/>
                <a:cs typeface="Times New Roman" panose="02020603050405020304" pitchFamily="18" charset="0"/>
              </a:rPr>
              <a:t>“Model adequacy is a different concern than model fit:</a:t>
            </a:r>
          </a:p>
          <a:p>
            <a:pPr algn="ctr"/>
            <a:r>
              <a:rPr lang="en-US" sz="2400" i="1" dirty="0">
                <a:latin typeface="Times New Roman" panose="02020603050405020304" pitchFamily="18" charset="0"/>
                <a:cs typeface="Times New Roman" panose="02020603050405020304" pitchFamily="18" charset="0"/>
              </a:rPr>
              <a:t>the latter determines which of a set of models is least bad</a:t>
            </a:r>
          </a:p>
          <a:p>
            <a:pPr algn="ctr"/>
            <a:r>
              <a:rPr lang="en-US" sz="2400" i="1" dirty="0">
                <a:latin typeface="Times New Roman" panose="02020603050405020304" pitchFamily="18" charset="0"/>
                <a:cs typeface="Times New Roman" panose="02020603050405020304" pitchFamily="18" charset="0"/>
              </a:rPr>
              <a:t>(or “best”) for the data, whereas the former determines</a:t>
            </a:r>
          </a:p>
          <a:p>
            <a:pPr algn="ctr"/>
            <a:r>
              <a:rPr lang="en-US" sz="2400" i="1" dirty="0">
                <a:latin typeface="Times New Roman" panose="02020603050405020304" pitchFamily="18" charset="0"/>
                <a:cs typeface="Times New Roman" panose="02020603050405020304" pitchFamily="18" charset="0"/>
              </a:rPr>
              <a:t>whether a single model adequately describes the data.</a:t>
            </a:r>
          </a:p>
          <a:p>
            <a:pPr algn="ctr"/>
            <a:r>
              <a:rPr lang="en-US" sz="2400" i="1" dirty="0">
                <a:latin typeface="Times New Roman" panose="02020603050405020304" pitchFamily="18" charset="0"/>
                <a:cs typeface="Times New Roman" panose="02020603050405020304" pitchFamily="18" charset="0"/>
              </a:rPr>
              <a:t>For example, a model that says humans, chimps, and</a:t>
            </a:r>
          </a:p>
          <a:p>
            <a:pPr algn="ctr"/>
            <a:r>
              <a:rPr lang="en-US" sz="2400" i="1" dirty="0">
                <a:latin typeface="Times New Roman" panose="02020603050405020304" pitchFamily="18" charset="0"/>
                <a:cs typeface="Times New Roman" panose="02020603050405020304" pitchFamily="18" charset="0"/>
              </a:rPr>
              <a:t>mice all diverged simultaneously 70 million years ago is</a:t>
            </a:r>
          </a:p>
          <a:p>
            <a:pPr algn="ctr"/>
            <a:r>
              <a:rPr lang="en-US" sz="2400" i="1" dirty="0">
                <a:latin typeface="Times New Roman" panose="02020603050405020304" pitchFamily="18" charset="0"/>
                <a:cs typeface="Times New Roman" panose="02020603050405020304" pitchFamily="18" charset="0"/>
              </a:rPr>
              <a:t>a better fit to the data than one that puts that divergence</a:t>
            </a:r>
          </a:p>
          <a:p>
            <a:pPr algn="ctr"/>
            <a:r>
              <a:rPr lang="en-US" sz="2400" i="1" dirty="0">
                <a:latin typeface="Times New Roman" panose="02020603050405020304" pitchFamily="18" charset="0"/>
                <a:cs typeface="Times New Roman" panose="02020603050405020304" pitchFamily="18" charset="0"/>
              </a:rPr>
              <a:t>700 million years ago, but neither model adequately</a:t>
            </a:r>
          </a:p>
          <a:p>
            <a:pPr algn="ctr"/>
            <a:r>
              <a:rPr lang="en-US" sz="2400" i="1" dirty="0">
                <a:latin typeface="Times New Roman" panose="02020603050405020304" pitchFamily="18" charset="0"/>
                <a:cs typeface="Times New Roman" panose="02020603050405020304" pitchFamily="18" charset="0"/>
              </a:rPr>
              <a:t>describes the data. Adequacy is often evaluated by</a:t>
            </a:r>
          </a:p>
          <a:p>
            <a:pPr algn="ctr"/>
            <a:r>
              <a:rPr lang="en-US" sz="2400" i="1" dirty="0">
                <a:latin typeface="Times New Roman" panose="02020603050405020304" pitchFamily="18" charset="0"/>
                <a:cs typeface="Times New Roman" panose="02020603050405020304" pitchFamily="18" charset="0"/>
              </a:rPr>
              <a:t>simulating under the focal model to see if it generates</a:t>
            </a:r>
          </a:p>
          <a:p>
            <a:pPr algn="ctr"/>
            <a:r>
              <a:rPr lang="en-US" sz="2400" i="1" dirty="0">
                <a:latin typeface="Times New Roman" panose="02020603050405020304" pitchFamily="18" charset="0"/>
                <a:cs typeface="Times New Roman" panose="02020603050405020304" pitchFamily="18" charset="0"/>
              </a:rPr>
              <a:t>data indistinguishable from the empirical data using one</a:t>
            </a:r>
          </a:p>
          <a:p>
            <a:pPr algn="ctr"/>
            <a:r>
              <a:rPr lang="en-US" sz="2400" i="1" dirty="0">
                <a:latin typeface="Times New Roman" panose="02020603050405020304" pitchFamily="18" charset="0"/>
                <a:cs typeface="Times New Roman" panose="02020603050405020304" pitchFamily="18" charset="0"/>
              </a:rPr>
              <a:t>or more measures.”</a:t>
            </a:r>
          </a:p>
        </p:txBody>
      </p:sp>
      <p:sp>
        <p:nvSpPr>
          <p:cNvPr id="4" name="Rectangle 3"/>
          <p:cNvSpPr/>
          <p:nvPr/>
        </p:nvSpPr>
        <p:spPr>
          <a:xfrm>
            <a:off x="8759990" y="6253005"/>
            <a:ext cx="3078600" cy="369332"/>
          </a:xfrm>
          <a:prstGeom prst="rect">
            <a:avLst/>
          </a:prstGeom>
        </p:spPr>
        <p:txBody>
          <a:bodyPr wrap="none">
            <a:spAutoFit/>
          </a:bodyPr>
          <a:lstStyle/>
          <a:p>
            <a:r>
              <a:rPr lang="en-US"/>
              <a:t>Syst. </a:t>
            </a:r>
            <a:r>
              <a:rPr lang="en-US" dirty="0"/>
              <a:t>Biol. 62(5):725–737, 2013</a:t>
            </a:r>
          </a:p>
        </p:txBody>
      </p:sp>
      <p:sp>
        <p:nvSpPr>
          <p:cNvPr id="2" name="Rectangle 1"/>
          <p:cNvSpPr/>
          <p:nvPr/>
        </p:nvSpPr>
        <p:spPr>
          <a:xfrm>
            <a:off x="1" y="1209368"/>
            <a:ext cx="12192000" cy="4956301"/>
          </a:xfrm>
          <a:prstGeom prst="rect">
            <a:avLst/>
          </a:prstGeom>
          <a:solidFill>
            <a:schemeClr val="bg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496962" y="1538635"/>
            <a:ext cx="9198078" cy="4708981"/>
          </a:xfrm>
          <a:prstGeom prst="rect">
            <a:avLst/>
          </a:prstGeom>
          <a:noFill/>
        </p:spPr>
        <p:txBody>
          <a:bodyPr wrap="square" rtlCol="0">
            <a:spAutoFit/>
          </a:bodyPr>
          <a:lstStyle/>
          <a:p>
            <a:pPr algn="ctr"/>
            <a:r>
              <a:rPr lang="en-US" sz="5000" dirty="0">
                <a:latin typeface="Arial Black" panose="020B0A04020102020204" pitchFamily="34" charset="0"/>
              </a:rPr>
              <a:t>In practice: sample from the posterior distribution, generate datasets, and check out how similar are these simulated datasets to the observed data</a:t>
            </a:r>
          </a:p>
        </p:txBody>
      </p:sp>
    </p:spTree>
    <p:extLst>
      <p:ext uri="{BB962C8B-B14F-4D97-AF65-F5344CB8AC3E}">
        <p14:creationId xmlns:p14="http://schemas.microsoft.com/office/powerpoint/2010/main" val="1065542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mc:AlternateContent xmlns:mc="http://schemas.openxmlformats.org/markup-compatibility/2006" xmlns:a14="http://schemas.microsoft.com/office/drawing/2010/main">
        <mc:Choice Requires="a14">
          <p:sp>
            <p:nvSpPr>
              <p:cNvPr id="12" name="TextBox 11"/>
              <p:cNvSpPr txBox="1"/>
              <p:nvPr/>
            </p:nvSpPr>
            <p:spPr>
              <a:xfrm>
                <a:off x="2587555" y="2354145"/>
                <a:ext cx="6309676" cy="957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𝑃</m:t>
                      </m:r>
                      <m:d>
                        <m:dPr>
                          <m:ctrlPr>
                            <a:rPr lang="en-US" sz="2700" i="1">
                              <a:latin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e>
                          <m:r>
                            <a:rPr lang="en-US" sz="2700" i="1">
                              <a:latin typeface="Cambria Math" panose="02040503050406030204" pitchFamily="18" charset="0"/>
                              <a:ea typeface="Cambria Math" panose="02040503050406030204" pitchFamily="18" charset="0"/>
                            </a:rPr>
                            <m:t>𝐷</m:t>
                          </m:r>
                        </m:e>
                      </m:d>
                      <m:r>
                        <a:rPr lang="en-US" sz="2700" i="1">
                          <a:latin typeface="Cambria Math" panose="02040503050406030204" pitchFamily="18" charset="0"/>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den>
                      </m:f>
                      <m:r>
                        <a:rPr lang="en-US" sz="2700" i="1">
                          <a:latin typeface="Cambria Math"/>
                          <a:ea typeface="Cambria Math" panose="02040503050406030204" pitchFamily="18" charset="0"/>
                        </a:rPr>
                        <m:t>=</m:t>
                      </m:r>
                      <m:f>
                        <m:fPr>
                          <m:ctrlPr>
                            <a:rPr lang="en-US" sz="2700" i="1">
                              <a:latin typeface="Cambria Math" panose="02040503050406030204" pitchFamily="18" charset="0"/>
                              <a:ea typeface="Cambria Math" panose="02040503050406030204" pitchFamily="18" charset="0"/>
                            </a:rPr>
                          </m:ctrlPr>
                        </m:fPr>
                        <m:num>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panose="02040503050406030204" pitchFamily="18" charset="0"/>
                              <a:ea typeface="Cambria Math" panose="02040503050406030204" pitchFamily="18" charset="0"/>
                            </a:rPr>
                            <m:t>)</m:t>
                          </m:r>
                        </m:num>
                        <m:den>
                          <m:nary>
                            <m:naryPr>
                              <m:limLoc m:val="undOvr"/>
                              <m:subHide m:val="on"/>
                              <m:supHide m:val="on"/>
                              <m:ctrlPr>
                                <a:rPr lang="en-US" sz="2700" i="1">
                                  <a:latin typeface="Cambria Math" panose="02040503050406030204" pitchFamily="18" charset="0"/>
                                  <a:ea typeface="Cambria Math" panose="02040503050406030204" pitchFamily="18" charset="0"/>
                                </a:rPr>
                              </m:ctrlPr>
                            </m:naryPr>
                            <m:sub/>
                            <m:sup/>
                            <m:e>
                              <m:r>
                                <a:rPr lang="en-US" sz="2700" i="1">
                                  <a:latin typeface="Cambria Math" panose="02040503050406030204" pitchFamily="18" charset="0"/>
                                  <a:ea typeface="Cambria Math" panose="02040503050406030204" pitchFamily="18" charset="0"/>
                                </a:rPr>
                                <m:t>𝑃</m:t>
                              </m:r>
                              <m:d>
                                <m:dPr>
                                  <m:ctrlPr>
                                    <a:rPr lang="en-US" sz="2700" i="1">
                                      <a:latin typeface="Cambria Math" panose="02040503050406030204" pitchFamily="18" charset="0"/>
                                      <a:ea typeface="Cambria Math" panose="02040503050406030204" pitchFamily="18" charset="0"/>
                                    </a:rPr>
                                  </m:ctrlPr>
                                </m:dPr>
                                <m:e>
                                  <m:r>
                                    <a:rPr lang="en-US" sz="2700" i="1">
                                      <a:latin typeface="Cambria Math" panose="02040503050406030204" pitchFamily="18" charset="0"/>
                                      <a:ea typeface="Cambria Math" panose="02040503050406030204" pitchFamily="18" charset="0"/>
                                    </a:rPr>
                                    <m:t>𝜃</m:t>
                                  </m:r>
                                </m:e>
                              </m:d>
                              <m:r>
                                <a:rPr lang="en-US" sz="2700" i="1">
                                  <a:latin typeface="Cambria Math" panose="02040503050406030204" pitchFamily="18" charset="0"/>
                                  <a:ea typeface="Cambria Math" panose="02040503050406030204" pitchFamily="18" charset="0"/>
                                </a:rPr>
                                <m:t>𝑃</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𝐷</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𝜃</m:t>
                              </m:r>
                              <m:r>
                                <a:rPr lang="en-US" sz="2700" i="1">
                                  <a:latin typeface="Cambria Math"/>
                                  <a:ea typeface="Cambria Math" panose="02040503050406030204" pitchFamily="18" charset="0"/>
                                </a:rPr>
                                <m:t>)</m:t>
                              </m:r>
                              <m:r>
                                <a:rPr lang="en-US" sz="2700" i="1">
                                  <a:latin typeface="Cambria Math"/>
                                  <a:ea typeface="Cambria Math" panose="02040503050406030204" pitchFamily="18" charset="0"/>
                                </a:rPr>
                                <m:t>𝑑</m:t>
                              </m:r>
                              <m:r>
                                <a:rPr lang="en-US" sz="2700" i="1">
                                  <a:latin typeface="Cambria Math"/>
                                  <a:ea typeface="Cambria Math"/>
                                </a:rPr>
                                <m:t>𝜃</m:t>
                              </m:r>
                            </m:e>
                          </m:nary>
                        </m:den>
                      </m:f>
                    </m:oMath>
                  </m:oMathPara>
                </a14:m>
                <a:endParaRPr lang="en-US" sz="27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587555" y="2354145"/>
                <a:ext cx="6309676" cy="9575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5 CuadroTexto"/>
              <p:cNvSpPr txBox="1"/>
              <p:nvPr/>
            </p:nvSpPr>
            <p:spPr>
              <a:xfrm>
                <a:off x="4566254" y="3687426"/>
                <a:ext cx="2890791" cy="11821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2700" b="1" i="1">
                              <a:solidFill>
                                <a:srgbClr val="FF0000"/>
                              </a:solidFill>
                              <a:latin typeface="Cambria Math" panose="02040503050406030204" pitchFamily="18" charset="0"/>
                            </a:rPr>
                          </m:ctrlPr>
                        </m:naryPr>
                        <m:sub/>
                        <m:sup/>
                        <m:e>
                          <m:r>
                            <a:rPr lang="en-US" sz="2700" b="1" i="1">
                              <a:solidFill>
                                <a:srgbClr val="FF0000"/>
                              </a:solidFill>
                              <a:latin typeface="Cambria Math" panose="02040503050406030204" pitchFamily="18" charset="0"/>
                              <a:ea typeface="Cambria Math" panose="02040503050406030204" pitchFamily="18" charset="0"/>
                            </a:rPr>
                            <m:t>𝑷</m:t>
                          </m:r>
                          <m:d>
                            <m:dPr>
                              <m:ctrlPr>
                                <a:rPr lang="en-US" sz="2700" b="1" i="1">
                                  <a:solidFill>
                                    <a:srgbClr val="FF0000"/>
                                  </a:solidFill>
                                  <a:latin typeface="Cambria Math" panose="02040503050406030204" pitchFamily="18" charset="0"/>
                                  <a:ea typeface="Cambria Math" panose="02040503050406030204" pitchFamily="18" charset="0"/>
                                </a:rPr>
                              </m:ctrlPr>
                            </m:dPr>
                            <m:e>
                              <m:r>
                                <a:rPr lang="en-US" sz="2700" b="1" i="1">
                                  <a:solidFill>
                                    <a:srgbClr val="FF0000"/>
                                  </a:solidFill>
                                  <a:latin typeface="Cambria Math" panose="02040503050406030204" pitchFamily="18" charset="0"/>
                                  <a:ea typeface="Cambria Math" panose="02040503050406030204" pitchFamily="18" charset="0"/>
                                </a:rPr>
                                <m:t>𝜽</m:t>
                              </m:r>
                            </m:e>
                          </m:d>
                          <m:r>
                            <a:rPr lang="en-US" sz="2700" b="1" i="1">
                              <a:solidFill>
                                <a:srgbClr val="FF0000"/>
                              </a:solidFill>
                              <a:latin typeface="Cambria Math" panose="02040503050406030204" pitchFamily="18" charset="0"/>
                              <a:ea typeface="Cambria Math" panose="02040503050406030204" pitchFamily="18" charset="0"/>
                            </a:rPr>
                            <m:t>𝑷</m:t>
                          </m:r>
                          <m:d>
                            <m:dPr>
                              <m:ctrlPr>
                                <a:rPr lang="en-US" sz="2700" b="1" i="1">
                                  <a:solidFill>
                                    <a:srgbClr val="FF0000"/>
                                  </a:solidFill>
                                  <a:latin typeface="Cambria Math" panose="02040503050406030204" pitchFamily="18" charset="0"/>
                                  <a:ea typeface="Cambria Math" panose="02040503050406030204" pitchFamily="18" charset="0"/>
                                </a:rPr>
                              </m:ctrlPr>
                            </m:dPr>
                            <m:e>
                              <m:r>
                                <a:rPr lang="en-US" sz="2700" b="1" i="1">
                                  <a:solidFill>
                                    <a:srgbClr val="FF0000"/>
                                  </a:solidFill>
                                  <a:latin typeface="Cambria Math" panose="02040503050406030204" pitchFamily="18" charset="0"/>
                                  <a:ea typeface="Cambria Math" panose="02040503050406030204" pitchFamily="18" charset="0"/>
                                </a:rPr>
                                <m:t>𝑫</m:t>
                              </m:r>
                            </m:e>
                            <m:e>
                              <m:r>
                                <a:rPr lang="en-US" sz="2700" b="1" i="1">
                                  <a:solidFill>
                                    <a:srgbClr val="FF0000"/>
                                  </a:solidFill>
                                  <a:latin typeface="Cambria Math" panose="02040503050406030204" pitchFamily="18" charset="0"/>
                                  <a:ea typeface="Cambria Math" panose="02040503050406030204" pitchFamily="18" charset="0"/>
                                </a:rPr>
                                <m:t>𝜽</m:t>
                              </m:r>
                            </m:e>
                          </m:d>
                          <m:r>
                            <a:rPr lang="en-US" sz="2700" b="1" i="1">
                              <a:solidFill>
                                <a:srgbClr val="FF0000"/>
                              </a:solidFill>
                              <a:latin typeface="Cambria Math"/>
                              <a:ea typeface="Cambria Math" panose="02040503050406030204" pitchFamily="18" charset="0"/>
                            </a:rPr>
                            <m:t>𝒅</m:t>
                          </m:r>
                          <m:r>
                            <a:rPr lang="en-US" sz="2700" b="1" i="1">
                              <a:solidFill>
                                <a:srgbClr val="FF0000"/>
                              </a:solidFill>
                              <a:latin typeface="Cambria Math"/>
                              <a:ea typeface="Cambria Math"/>
                            </a:rPr>
                            <m:t>𝜽</m:t>
                          </m:r>
                        </m:e>
                      </m:nary>
                    </m:oMath>
                  </m:oMathPara>
                </a14:m>
                <a:endParaRPr lang="en-US" sz="2700" b="1" dirty="0">
                  <a:solidFill>
                    <a:srgbClr val="FF0000"/>
                  </a:solidFill>
                </a:endParaRPr>
              </a:p>
            </p:txBody>
          </p:sp>
        </mc:Choice>
        <mc:Fallback xmlns="">
          <p:sp>
            <p:nvSpPr>
              <p:cNvPr id="6" name="5 CuadroTexto"/>
              <p:cNvSpPr txBox="1">
                <a:spLocks noRot="1" noChangeAspect="1" noMove="1" noResize="1" noEditPoints="1" noAdjustHandles="1" noChangeArrowheads="1" noChangeShapeType="1" noTextEdit="1"/>
              </p:cNvSpPr>
              <p:nvPr/>
            </p:nvSpPr>
            <p:spPr>
              <a:xfrm>
                <a:off x="4566254" y="3687426"/>
                <a:ext cx="2890791" cy="1182183"/>
              </a:xfrm>
              <a:prstGeom prst="rect">
                <a:avLst/>
              </a:prstGeom>
              <a:blipFill>
                <a:blip r:embed="rId5"/>
                <a:stretch>
                  <a:fillRect/>
                </a:stretch>
              </a:blipFill>
            </p:spPr>
            <p:txBody>
              <a:bodyPr/>
              <a:lstStyle/>
              <a:p>
                <a:r>
                  <a:rPr lang="en-US">
                    <a:noFill/>
                  </a:rPr>
                  <a:t> </a:t>
                </a:r>
              </a:p>
            </p:txBody>
          </p:sp>
        </mc:Fallback>
      </mc:AlternateContent>
      <p:sp>
        <p:nvSpPr>
          <p:cNvPr id="3" name="2 Llamada rectangular redondeada"/>
          <p:cNvSpPr/>
          <p:nvPr/>
        </p:nvSpPr>
        <p:spPr>
          <a:xfrm>
            <a:off x="3414624" y="3581158"/>
            <a:ext cx="4917057" cy="1371600"/>
          </a:xfrm>
          <a:prstGeom prst="wedgeRoundRectCallout">
            <a:avLst>
              <a:gd name="adj1" fmla="val -55043"/>
              <a:gd name="adj2" fmla="val 87029"/>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4 CuadroTexto"/>
          <p:cNvSpPr txBox="1"/>
          <p:nvPr/>
        </p:nvSpPr>
        <p:spPr>
          <a:xfrm>
            <a:off x="2224177" y="5474302"/>
            <a:ext cx="4163832" cy="553998"/>
          </a:xfrm>
          <a:prstGeom prst="rect">
            <a:avLst/>
          </a:prstGeom>
          <a:noFill/>
        </p:spPr>
        <p:txBody>
          <a:bodyPr wrap="none" rtlCol="0">
            <a:spAutoFit/>
          </a:bodyPr>
          <a:lstStyle/>
          <a:p>
            <a:r>
              <a:rPr lang="en-US" sz="3000" b="1" dirty="0">
                <a:solidFill>
                  <a:srgbClr val="FF0000"/>
                </a:solidFill>
              </a:rPr>
              <a:t>What if it does not exist?</a:t>
            </a:r>
          </a:p>
        </p:txBody>
      </p:sp>
      <p:grpSp>
        <p:nvGrpSpPr>
          <p:cNvPr id="9" name="8 Grupo"/>
          <p:cNvGrpSpPr/>
          <p:nvPr/>
        </p:nvGrpSpPr>
        <p:grpSpPr>
          <a:xfrm>
            <a:off x="7457043" y="2354145"/>
            <a:ext cx="4290456" cy="4400338"/>
            <a:chOff x="8012325" y="1284660"/>
            <a:chExt cx="5720608" cy="5867116"/>
          </a:xfrm>
        </p:grpSpPr>
        <p:sp>
          <p:nvSpPr>
            <p:cNvPr id="8" name="7 Llamada rectangular redondeada"/>
            <p:cNvSpPr/>
            <p:nvPr/>
          </p:nvSpPr>
          <p:spPr>
            <a:xfrm>
              <a:off x="8012325" y="1284660"/>
              <a:ext cx="1597500" cy="638251"/>
            </a:xfrm>
            <a:prstGeom prst="wedgeRoundRectCallout">
              <a:avLst>
                <a:gd name="adj1" fmla="val 64639"/>
                <a:gd name="adj2" fmla="val 319692"/>
                <a:gd name="adj3"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6 CuadroTexto"/>
            <p:cNvSpPr txBox="1"/>
            <p:nvPr/>
          </p:nvSpPr>
          <p:spPr>
            <a:xfrm>
              <a:off x="9322420" y="3950900"/>
              <a:ext cx="4410513" cy="3200876"/>
            </a:xfrm>
            <a:prstGeom prst="rect">
              <a:avLst/>
            </a:prstGeom>
            <a:noFill/>
          </p:spPr>
          <p:txBody>
            <a:bodyPr wrap="square" rtlCol="0">
              <a:spAutoFit/>
            </a:bodyPr>
            <a:lstStyle/>
            <a:p>
              <a:r>
                <a:rPr lang="en-US" sz="3000" b="1" dirty="0">
                  <a:solidFill>
                    <a:srgbClr val="FF0000"/>
                  </a:solidFill>
                </a:rPr>
                <a:t>What if there is no close form of the likelihood of the data given the parameters?</a:t>
              </a:r>
            </a:p>
          </p:txBody>
        </p:sp>
      </p:grpSp>
      <p:sp>
        <p:nvSpPr>
          <p:cNvPr id="1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15" name="TextBox 14"/>
          <p:cNvSpPr txBox="1"/>
          <p:nvPr/>
        </p:nvSpPr>
        <p:spPr>
          <a:xfrm>
            <a:off x="3244084" y="1186480"/>
            <a:ext cx="3460884" cy="646331"/>
          </a:xfrm>
          <a:prstGeom prst="rect">
            <a:avLst/>
          </a:prstGeom>
          <a:noFill/>
        </p:spPr>
        <p:txBody>
          <a:bodyPr wrap="none" rtlCol="0">
            <a:spAutoFit/>
          </a:bodyPr>
          <a:lstStyle/>
          <a:p>
            <a:r>
              <a:rPr lang="en-US" sz="3600" dirty="0"/>
              <a:t>SOLUTION 3: ABC</a:t>
            </a:r>
          </a:p>
        </p:txBody>
      </p:sp>
    </p:spTree>
    <p:extLst>
      <p:ext uri="{BB962C8B-B14F-4D97-AF65-F5344CB8AC3E}">
        <p14:creationId xmlns:p14="http://schemas.microsoft.com/office/powerpoint/2010/main" val="11008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3" name="Content Placeholder 2"/>
          <p:cNvSpPr>
            <a:spLocks noGrp="1"/>
          </p:cNvSpPr>
          <p:nvPr>
            <p:ph idx="1"/>
          </p:nvPr>
        </p:nvSpPr>
        <p:spPr>
          <a:xfrm>
            <a:off x="889000" y="2577663"/>
            <a:ext cx="10515600" cy="4351338"/>
          </a:xfrm>
        </p:spPr>
        <p:txBody>
          <a:bodyPr/>
          <a:lstStyle/>
          <a:p>
            <a:r>
              <a:rPr lang="en-US" dirty="0"/>
              <a:t>We do not know</a:t>
            </a:r>
          </a:p>
          <a:p>
            <a:r>
              <a:rPr lang="en-US" dirty="0"/>
              <a:t>We can simulate datasets </a:t>
            </a:r>
            <a:r>
              <a:rPr lang="en-US" i="1" dirty="0"/>
              <a:t>D</a:t>
            </a:r>
            <a:r>
              <a:rPr lang="en-US" dirty="0"/>
              <a:t> given  </a:t>
            </a:r>
          </a:p>
        </p:txBody>
      </p:sp>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5" name="TextBox 4"/>
          <p:cNvSpPr txBox="1"/>
          <p:nvPr/>
        </p:nvSpPr>
        <p:spPr>
          <a:xfrm>
            <a:off x="3244084" y="1186480"/>
            <a:ext cx="3460884" cy="646331"/>
          </a:xfrm>
          <a:prstGeom prst="rect">
            <a:avLst/>
          </a:prstGeom>
          <a:noFill/>
        </p:spPr>
        <p:txBody>
          <a:bodyPr wrap="none" rtlCol="0">
            <a:spAutoFit/>
          </a:bodyPr>
          <a:lstStyle/>
          <a:p>
            <a:r>
              <a:rPr lang="en-US" sz="3600" dirty="0"/>
              <a:t>SOLUTION 3: ABC</a:t>
            </a:r>
          </a:p>
        </p:txBody>
      </p:sp>
      <mc:AlternateContent xmlns:mc="http://schemas.openxmlformats.org/markup-compatibility/2006" xmlns:a14="http://schemas.microsoft.com/office/drawing/2010/main">
        <mc:Choice Requires="a14">
          <p:sp>
            <p:nvSpPr>
              <p:cNvPr id="6" name="Rectangle 5"/>
              <p:cNvSpPr/>
              <p:nvPr/>
            </p:nvSpPr>
            <p:spPr>
              <a:xfrm>
                <a:off x="3637784" y="2512043"/>
                <a:ext cx="155087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𝑃</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𝐷</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𝜃</m:t>
                      </m:r>
                      <m:r>
                        <a:rPr lang="en-US" sz="3200" i="1">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 name="Rectangle 5"/>
              <p:cNvSpPr>
                <a:spLocks noRot="1" noChangeAspect="1" noMove="1" noResize="1" noEditPoints="1" noAdjustHandles="1" noChangeArrowheads="1" noChangeShapeType="1" noTextEdit="1"/>
              </p:cNvSpPr>
              <p:nvPr/>
            </p:nvSpPr>
            <p:spPr>
              <a:xfrm>
                <a:off x="3637784" y="2512043"/>
                <a:ext cx="1550874"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057348" y="2940915"/>
                <a:ext cx="56207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Cambria Math" panose="02040503050406030204" pitchFamily="18" charset="0"/>
                        </a:rPr>
                        <m:t>𝜃</m:t>
                      </m:r>
                    </m:oMath>
                  </m:oMathPara>
                </a14:m>
                <a:endParaRPr lang="en-US" sz="3600" dirty="0"/>
              </a:p>
            </p:txBody>
          </p:sp>
        </mc:Choice>
        <mc:Fallback xmlns="">
          <p:sp>
            <p:nvSpPr>
              <p:cNvPr id="7" name="Rectangle 6"/>
              <p:cNvSpPr>
                <a:spLocks noRot="1" noChangeAspect="1" noMove="1" noResize="1" noEditPoints="1" noAdjustHandles="1" noChangeArrowheads="1" noChangeShapeType="1" noTextEdit="1"/>
              </p:cNvSpPr>
              <p:nvPr/>
            </p:nvSpPr>
            <p:spPr>
              <a:xfrm>
                <a:off x="6057348" y="2940915"/>
                <a:ext cx="562077"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43029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5" name="TextBox 4"/>
          <p:cNvSpPr txBox="1"/>
          <p:nvPr/>
        </p:nvSpPr>
        <p:spPr>
          <a:xfrm>
            <a:off x="3244084" y="1186480"/>
            <a:ext cx="3460884" cy="646331"/>
          </a:xfrm>
          <a:prstGeom prst="rect">
            <a:avLst/>
          </a:prstGeom>
          <a:noFill/>
        </p:spPr>
        <p:txBody>
          <a:bodyPr wrap="none" rtlCol="0">
            <a:spAutoFit/>
          </a:bodyPr>
          <a:lstStyle/>
          <a:p>
            <a:r>
              <a:rPr lang="en-US" sz="3600" dirty="0"/>
              <a:t>SOLUTION 3: ABC</a:t>
            </a:r>
          </a:p>
        </p:txBody>
      </p:sp>
      <p:pic>
        <p:nvPicPr>
          <p:cNvPr id="8" name="Content Placeholder 7"/>
          <p:cNvPicPr>
            <a:picLocks noGrp="1" noChangeAspect="1"/>
          </p:cNvPicPr>
          <p:nvPr>
            <p:ph idx="1"/>
          </p:nvPr>
        </p:nvPicPr>
        <p:blipFill rotWithShape="1">
          <a:blip r:embed="rId4"/>
          <a:srcRect l="1797" t="1926"/>
          <a:stretch/>
        </p:blipFill>
        <p:spPr>
          <a:xfrm>
            <a:off x="2946400" y="2032000"/>
            <a:ext cx="6248400" cy="4568711"/>
          </a:xfrm>
          <a:prstGeom prst="rect">
            <a:avLst/>
          </a:prstGeom>
        </p:spPr>
      </p:pic>
      <p:sp>
        <p:nvSpPr>
          <p:cNvPr id="9" name="Rectangle 8"/>
          <p:cNvSpPr/>
          <p:nvPr/>
        </p:nvSpPr>
        <p:spPr>
          <a:xfrm>
            <a:off x="3200400" y="1934411"/>
            <a:ext cx="2235200" cy="300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3 Nube"/>
          <p:cNvSpPr/>
          <p:nvPr/>
        </p:nvSpPr>
        <p:spPr>
          <a:xfrm>
            <a:off x="8338512" y="974725"/>
            <a:ext cx="2628900" cy="211455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2" descr="Image result for coi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7213" y="1310482"/>
            <a:ext cx="796529" cy="8072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070" t="38077" r="24792" b="45196"/>
          <a:stretch/>
        </p:blipFill>
        <p:spPr bwMode="auto">
          <a:xfrm>
            <a:off x="8159180" y="3146427"/>
            <a:ext cx="3836933" cy="537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5 CuadroTexto"/>
          <p:cNvSpPr txBox="1"/>
          <p:nvPr/>
        </p:nvSpPr>
        <p:spPr>
          <a:xfrm>
            <a:off x="8852863" y="2232027"/>
            <a:ext cx="1566454" cy="461665"/>
          </a:xfrm>
          <a:prstGeom prst="rect">
            <a:avLst/>
          </a:prstGeom>
          <a:noFill/>
        </p:spPr>
        <p:txBody>
          <a:bodyPr wrap="none" rtlCol="0">
            <a:spAutoFit/>
          </a:bodyPr>
          <a:lstStyle/>
          <a:p>
            <a:r>
              <a:rPr lang="en-US" sz="2400" b="1" i="1" dirty="0">
                <a:solidFill>
                  <a:srgbClr val="FF0000"/>
                </a:solidFill>
                <a:latin typeface="Symbol" panose="05050102010706020507" pitchFamily="18" charset="2"/>
              </a:rPr>
              <a:t>q= </a:t>
            </a:r>
            <a:r>
              <a:rPr lang="en-US" sz="2400" b="1" i="1" dirty="0" err="1">
                <a:solidFill>
                  <a:srgbClr val="FF0000"/>
                </a:solidFill>
                <a:latin typeface="Arial" panose="020B0604020202020204" pitchFamily="34" charset="0"/>
                <a:cs typeface="Arial" panose="020B0604020202020204" pitchFamily="34" charset="0"/>
              </a:rPr>
              <a:t>fHEAD</a:t>
            </a:r>
            <a:endParaRPr lang="en-US" sz="2400" b="1" i="1"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1" name="Rectangle 20"/>
              <p:cNvSpPr/>
              <p:nvPr/>
            </p:nvSpPr>
            <p:spPr>
              <a:xfrm>
                <a:off x="8914490" y="3172537"/>
                <a:ext cx="1210524"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𝐷</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𝜃</m:t>
                      </m:r>
                      <m:r>
                        <a:rPr lang="en-US"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21" name="Rectangle 20"/>
              <p:cNvSpPr>
                <a:spLocks noRot="1" noChangeAspect="1" noMove="1" noResize="1" noEditPoints="1" noAdjustHandles="1" noChangeArrowheads="1" noChangeShapeType="1" noTextEdit="1"/>
              </p:cNvSpPr>
              <p:nvPr/>
            </p:nvSpPr>
            <p:spPr>
              <a:xfrm>
                <a:off x="8914490" y="3172537"/>
                <a:ext cx="1210524" cy="461665"/>
              </a:xfrm>
              <a:prstGeom prst="rect">
                <a:avLst/>
              </a:prstGeom>
              <a:blipFill>
                <a:blip r:embed="rId7"/>
                <a:stretch>
                  <a:fillRect r="-1005" b="-17105"/>
                </a:stretch>
              </a:blipFill>
            </p:spPr>
            <p:txBody>
              <a:bodyPr/>
              <a:lstStyle/>
              <a:p>
                <a:r>
                  <a:rPr lang="en-US">
                    <a:noFill/>
                  </a:rPr>
                  <a:t> </a:t>
                </a:r>
              </a:p>
            </p:txBody>
          </p:sp>
        </mc:Fallback>
      </mc:AlternateContent>
    </p:spTree>
    <p:extLst>
      <p:ext uri="{BB962C8B-B14F-4D97-AF65-F5344CB8AC3E}">
        <p14:creationId xmlns:p14="http://schemas.microsoft.com/office/powerpoint/2010/main" val="3117404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5" name="TextBox 4"/>
          <p:cNvSpPr txBox="1"/>
          <p:nvPr/>
        </p:nvSpPr>
        <p:spPr>
          <a:xfrm>
            <a:off x="3244084" y="1186480"/>
            <a:ext cx="3460884" cy="646331"/>
          </a:xfrm>
          <a:prstGeom prst="rect">
            <a:avLst/>
          </a:prstGeom>
          <a:noFill/>
        </p:spPr>
        <p:txBody>
          <a:bodyPr wrap="none" rtlCol="0">
            <a:spAutoFit/>
          </a:bodyPr>
          <a:lstStyle/>
          <a:p>
            <a:r>
              <a:rPr lang="en-US" sz="3600" dirty="0"/>
              <a:t>SOLUTION 3: ABC</a:t>
            </a:r>
          </a:p>
        </p:txBody>
      </p:sp>
      <p:pic>
        <p:nvPicPr>
          <p:cNvPr id="8" name="Content Placeholder 7"/>
          <p:cNvPicPr>
            <a:picLocks noGrp="1" noChangeAspect="1"/>
          </p:cNvPicPr>
          <p:nvPr>
            <p:ph idx="1"/>
          </p:nvPr>
        </p:nvPicPr>
        <p:blipFill rotWithShape="1">
          <a:blip r:embed="rId4"/>
          <a:srcRect l="1797" t="1926"/>
          <a:stretch/>
        </p:blipFill>
        <p:spPr>
          <a:xfrm>
            <a:off x="2946400" y="2032000"/>
            <a:ext cx="6248400" cy="4568711"/>
          </a:xfrm>
          <a:prstGeom prst="rect">
            <a:avLst/>
          </a:prstGeom>
        </p:spPr>
      </p:pic>
      <p:sp>
        <p:nvSpPr>
          <p:cNvPr id="9" name="Rectangle 8"/>
          <p:cNvSpPr/>
          <p:nvPr/>
        </p:nvSpPr>
        <p:spPr>
          <a:xfrm>
            <a:off x="3200400" y="1934411"/>
            <a:ext cx="2235200" cy="300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470399" y="2235200"/>
            <a:ext cx="1" cy="40132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4399" y="5954380"/>
            <a:ext cx="1750800" cy="646331"/>
          </a:xfrm>
          <a:prstGeom prst="rect">
            <a:avLst/>
          </a:prstGeom>
          <a:noFill/>
        </p:spPr>
        <p:txBody>
          <a:bodyPr wrap="none" rtlCol="0">
            <a:spAutoFit/>
          </a:bodyPr>
          <a:lstStyle/>
          <a:p>
            <a:r>
              <a:rPr lang="en-US" b="1" dirty="0"/>
              <a:t>Observed:</a:t>
            </a:r>
          </a:p>
          <a:p>
            <a:r>
              <a:rPr lang="en-US" b="1" dirty="0"/>
              <a:t>9 trials out of 50</a:t>
            </a:r>
          </a:p>
        </p:txBody>
      </p:sp>
    </p:spTree>
    <p:extLst>
      <p:ext uri="{BB962C8B-B14F-4D97-AF65-F5344CB8AC3E}">
        <p14:creationId xmlns:p14="http://schemas.microsoft.com/office/powerpoint/2010/main" val="2132865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5" name="TextBox 4"/>
          <p:cNvSpPr txBox="1"/>
          <p:nvPr/>
        </p:nvSpPr>
        <p:spPr>
          <a:xfrm>
            <a:off x="3244084" y="1186480"/>
            <a:ext cx="3460884" cy="646331"/>
          </a:xfrm>
          <a:prstGeom prst="rect">
            <a:avLst/>
          </a:prstGeom>
          <a:noFill/>
        </p:spPr>
        <p:txBody>
          <a:bodyPr wrap="none" rtlCol="0">
            <a:spAutoFit/>
          </a:bodyPr>
          <a:lstStyle/>
          <a:p>
            <a:r>
              <a:rPr lang="en-US" sz="3600" dirty="0"/>
              <a:t>SOLUTION 3: ABC</a:t>
            </a:r>
          </a:p>
        </p:txBody>
      </p:sp>
      <p:pic>
        <p:nvPicPr>
          <p:cNvPr id="8" name="Content Placeholder 7"/>
          <p:cNvPicPr>
            <a:picLocks noGrp="1" noChangeAspect="1"/>
          </p:cNvPicPr>
          <p:nvPr>
            <p:ph idx="1"/>
          </p:nvPr>
        </p:nvPicPr>
        <p:blipFill rotWithShape="1">
          <a:blip r:embed="rId4"/>
          <a:srcRect l="1797" t="1926"/>
          <a:stretch/>
        </p:blipFill>
        <p:spPr>
          <a:xfrm>
            <a:off x="2946400" y="2032000"/>
            <a:ext cx="6248400" cy="4568711"/>
          </a:xfrm>
          <a:prstGeom prst="rect">
            <a:avLst/>
          </a:prstGeom>
        </p:spPr>
      </p:pic>
      <p:sp>
        <p:nvSpPr>
          <p:cNvPr id="9" name="Rectangle 8"/>
          <p:cNvSpPr/>
          <p:nvPr/>
        </p:nvSpPr>
        <p:spPr>
          <a:xfrm>
            <a:off x="3200400" y="1934411"/>
            <a:ext cx="2235200" cy="300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470399" y="2235200"/>
            <a:ext cx="1" cy="40132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4399" y="5954380"/>
            <a:ext cx="1750800" cy="646331"/>
          </a:xfrm>
          <a:prstGeom prst="rect">
            <a:avLst/>
          </a:prstGeom>
          <a:noFill/>
        </p:spPr>
        <p:txBody>
          <a:bodyPr wrap="none" rtlCol="0">
            <a:spAutoFit/>
          </a:bodyPr>
          <a:lstStyle/>
          <a:p>
            <a:r>
              <a:rPr lang="en-US" b="1" dirty="0"/>
              <a:t>Observed:</a:t>
            </a:r>
          </a:p>
          <a:p>
            <a:r>
              <a:rPr lang="en-US" b="1" dirty="0"/>
              <a:t>9 trials out of 50</a:t>
            </a:r>
          </a:p>
        </p:txBody>
      </p:sp>
      <p:sp>
        <p:nvSpPr>
          <p:cNvPr id="2" name="TextBox 1"/>
          <p:cNvSpPr txBox="1"/>
          <p:nvPr/>
        </p:nvSpPr>
        <p:spPr>
          <a:xfrm>
            <a:off x="7899400" y="1934411"/>
            <a:ext cx="4127500" cy="923330"/>
          </a:xfrm>
          <a:prstGeom prst="rect">
            <a:avLst/>
          </a:prstGeom>
          <a:noFill/>
        </p:spPr>
        <p:txBody>
          <a:bodyPr wrap="square" rtlCol="0">
            <a:spAutoFit/>
          </a:bodyPr>
          <a:lstStyle/>
          <a:p>
            <a:pPr algn="just"/>
            <a:r>
              <a:rPr lang="en-US" b="1" dirty="0">
                <a:latin typeface="Arial Black" panose="020B0A04020102020204" pitchFamily="34" charset="0"/>
              </a:rPr>
              <a:t>The number of times I observe 9 out of 50 is proportional to P(heads = 9|50;theta)</a:t>
            </a:r>
          </a:p>
        </p:txBody>
      </p:sp>
    </p:spTree>
    <p:extLst>
      <p:ext uri="{BB962C8B-B14F-4D97-AF65-F5344CB8AC3E}">
        <p14:creationId xmlns:p14="http://schemas.microsoft.com/office/powerpoint/2010/main" val="1177943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0"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5" name="TextBox 4"/>
          <p:cNvSpPr txBox="1"/>
          <p:nvPr/>
        </p:nvSpPr>
        <p:spPr>
          <a:xfrm>
            <a:off x="3244084" y="1186480"/>
            <a:ext cx="3460884" cy="646331"/>
          </a:xfrm>
          <a:prstGeom prst="rect">
            <a:avLst/>
          </a:prstGeom>
          <a:noFill/>
        </p:spPr>
        <p:txBody>
          <a:bodyPr wrap="none" rtlCol="0">
            <a:spAutoFit/>
          </a:bodyPr>
          <a:lstStyle/>
          <a:p>
            <a:r>
              <a:rPr lang="en-US" sz="3600" dirty="0"/>
              <a:t>SOLUTION 3: ABC</a:t>
            </a:r>
          </a:p>
        </p:txBody>
      </p:sp>
      <p:pic>
        <p:nvPicPr>
          <p:cNvPr id="3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4" t="14346" r="22311" b="8045"/>
          <a:stretch/>
        </p:blipFill>
        <p:spPr bwMode="auto">
          <a:xfrm>
            <a:off x="3088109" y="1981201"/>
            <a:ext cx="7095548" cy="4536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p:cNvSpPr txBox="1"/>
          <p:nvPr/>
        </p:nvSpPr>
        <p:spPr>
          <a:xfrm rot="16200000">
            <a:off x="1225782" y="3600129"/>
            <a:ext cx="3221972" cy="646331"/>
          </a:xfrm>
          <a:prstGeom prst="rect">
            <a:avLst/>
          </a:prstGeom>
          <a:noFill/>
        </p:spPr>
        <p:txBody>
          <a:bodyPr wrap="none" rtlCol="0">
            <a:spAutoFit/>
          </a:bodyPr>
          <a:lstStyle/>
          <a:p>
            <a:pPr algn="ctr"/>
            <a:r>
              <a:rPr lang="en-US" dirty="0">
                <a:latin typeface="Arial Black" panose="020B0A04020102020204" pitchFamily="34" charset="0"/>
              </a:rPr>
              <a:t>Number of times we get</a:t>
            </a:r>
          </a:p>
          <a:p>
            <a:pPr algn="ctr"/>
            <a:r>
              <a:rPr lang="en-US" dirty="0">
                <a:latin typeface="Arial Black" panose="020B0A04020102020204" pitchFamily="34" charset="0"/>
              </a:rPr>
              <a:t> the observed result</a:t>
            </a:r>
          </a:p>
        </p:txBody>
      </p:sp>
      <p:grpSp>
        <p:nvGrpSpPr>
          <p:cNvPr id="36" name="Group 35"/>
          <p:cNvGrpSpPr/>
          <p:nvPr/>
        </p:nvGrpSpPr>
        <p:grpSpPr>
          <a:xfrm>
            <a:off x="7466644" y="2438601"/>
            <a:ext cx="2473241" cy="1811026"/>
            <a:chOff x="7466644" y="2438601"/>
            <a:chExt cx="2473241" cy="1811026"/>
          </a:xfrm>
        </p:grpSpPr>
        <mc:AlternateContent xmlns:mc="http://schemas.openxmlformats.org/markup-compatibility/2006" xmlns:a14="http://schemas.microsoft.com/office/drawing/2010/main">
          <mc:Choice Requires="a14">
            <p:sp>
              <p:nvSpPr>
                <p:cNvPr id="34" name="9 CuadroTexto"/>
                <p:cNvSpPr txBox="1"/>
                <p:nvPr/>
              </p:nvSpPr>
              <p:spPr>
                <a:xfrm>
                  <a:off x="7466644" y="3081743"/>
                  <a:ext cx="2473241" cy="11678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300" b="0" i="1" smtClean="0">
                                <a:latin typeface="Cambria Math" panose="02040503050406030204" pitchFamily="18" charset="0"/>
                                <a:ea typeface="Cambria Math" panose="02040503050406030204" pitchFamily="18" charset="0"/>
                              </a:rPr>
                            </m:ctrlPr>
                          </m:fPr>
                          <m:num>
                            <m:r>
                              <a:rPr lang="en-US" sz="3300" i="1" smtClean="0">
                                <a:latin typeface="Cambria Math"/>
                                <a:ea typeface="Cambria Math"/>
                              </a:rPr>
                              <m:t>𝑃</m:t>
                            </m:r>
                            <m:d>
                              <m:dPr>
                                <m:ctrlPr>
                                  <a:rPr lang="en-US" sz="3300" i="1">
                                    <a:latin typeface="Cambria Math" panose="02040503050406030204" pitchFamily="18" charset="0"/>
                                    <a:ea typeface="Cambria Math"/>
                                  </a:rPr>
                                </m:ctrlPr>
                              </m:dPr>
                              <m:e>
                                <m:r>
                                  <a:rPr lang="en-US" sz="3300" i="1">
                                    <a:latin typeface="Cambria Math"/>
                                    <a:ea typeface="Cambria Math"/>
                                  </a:rPr>
                                  <m:t>𝜃</m:t>
                                </m:r>
                              </m:e>
                              <m:e>
                                <m:r>
                                  <a:rPr lang="en-US" sz="3300" i="1">
                                    <a:latin typeface="Cambria Math"/>
                                    <a:ea typeface="Cambria Math"/>
                                  </a:rPr>
                                  <m:t>𝐷</m:t>
                                </m:r>
                              </m:e>
                            </m:d>
                            <m:r>
                              <a:rPr lang="en-US" sz="3300" b="0" i="1" smtClean="0">
                                <a:latin typeface="Cambria Math" panose="02040503050406030204" pitchFamily="18" charset="0"/>
                                <a:ea typeface="Cambria Math"/>
                              </a:rPr>
                              <m:t>𝑃</m:t>
                            </m:r>
                            <m:r>
                              <a:rPr lang="en-US" sz="3300" b="0" i="1" smtClean="0">
                                <a:latin typeface="Cambria Math" panose="02040503050406030204" pitchFamily="18" charset="0"/>
                                <a:ea typeface="Cambria Math"/>
                              </a:rPr>
                              <m:t>(</m:t>
                            </m:r>
                            <m:r>
                              <a:rPr lang="en-US" sz="3300" b="0" i="1" smtClean="0">
                                <a:latin typeface="Cambria Math" panose="02040503050406030204" pitchFamily="18" charset="0"/>
                                <a:ea typeface="Cambria Math" panose="02040503050406030204" pitchFamily="18" charset="0"/>
                              </a:rPr>
                              <m:t>𝜃</m:t>
                            </m:r>
                            <m:r>
                              <a:rPr lang="en-US" sz="3300" b="0" i="1" smtClean="0">
                                <a:latin typeface="Cambria Math" panose="02040503050406030204" pitchFamily="18" charset="0"/>
                                <a:ea typeface="Cambria Math" panose="02040503050406030204" pitchFamily="18" charset="0"/>
                              </a:rPr>
                              <m:t>)</m:t>
                            </m:r>
                          </m:num>
                          <m:den>
                            <m:r>
                              <a:rPr lang="en-US" sz="3300" b="0" i="1" smtClean="0">
                                <a:latin typeface="Cambria Math" panose="02040503050406030204" pitchFamily="18" charset="0"/>
                                <a:ea typeface="Cambria Math" panose="02040503050406030204" pitchFamily="18" charset="0"/>
                              </a:rPr>
                              <m:t>𝑃</m:t>
                            </m:r>
                            <m:r>
                              <a:rPr lang="en-US" sz="3300" b="0" i="1" smtClean="0">
                                <a:latin typeface="Cambria Math" panose="02040503050406030204" pitchFamily="18" charset="0"/>
                                <a:ea typeface="Cambria Math" panose="02040503050406030204" pitchFamily="18" charset="0"/>
                              </a:rPr>
                              <m:t>(</m:t>
                            </m:r>
                            <m:r>
                              <a:rPr lang="en-US" sz="3300" b="0" i="1" smtClean="0">
                                <a:latin typeface="Cambria Math" panose="02040503050406030204" pitchFamily="18" charset="0"/>
                                <a:ea typeface="Cambria Math" panose="02040503050406030204" pitchFamily="18" charset="0"/>
                              </a:rPr>
                              <m:t>𝐷</m:t>
                            </m:r>
                            <m:r>
                              <a:rPr lang="en-US" sz="3300" b="0" i="1" smtClean="0">
                                <a:latin typeface="Cambria Math" panose="02040503050406030204" pitchFamily="18" charset="0"/>
                                <a:ea typeface="Cambria Math" panose="02040503050406030204" pitchFamily="18" charset="0"/>
                              </a:rPr>
                              <m:t>)</m:t>
                            </m:r>
                          </m:den>
                        </m:f>
                      </m:oMath>
                    </m:oMathPara>
                  </a14:m>
                  <a:endParaRPr lang="en-US" sz="3300" dirty="0"/>
                </a:p>
              </p:txBody>
            </p:sp>
          </mc:Choice>
          <mc:Fallback xmlns="">
            <p:sp>
              <p:nvSpPr>
                <p:cNvPr id="34" name="9 CuadroTexto"/>
                <p:cNvSpPr txBox="1">
                  <a:spLocks noRot="1" noChangeAspect="1" noMove="1" noResize="1" noEditPoints="1" noAdjustHandles="1" noChangeArrowheads="1" noChangeShapeType="1" noTextEdit="1"/>
                </p:cNvSpPr>
                <p:nvPr/>
              </p:nvSpPr>
              <p:spPr>
                <a:xfrm>
                  <a:off x="7466644" y="3081743"/>
                  <a:ext cx="2473241" cy="1167884"/>
                </a:xfrm>
                <a:prstGeom prst="rect">
                  <a:avLst/>
                </a:prstGeom>
                <a:blipFill>
                  <a:blip r:embed="rId5"/>
                  <a:stretch>
                    <a:fillRect/>
                  </a:stretch>
                </a:blipFill>
              </p:spPr>
              <p:txBody>
                <a:bodyPr/>
                <a:lstStyle/>
                <a:p>
                  <a:r>
                    <a:rPr lang="en-US">
                      <a:noFill/>
                    </a:rPr>
                    <a:t> </a:t>
                  </a:r>
                </a:p>
              </p:txBody>
            </p:sp>
          </mc:Fallback>
        </mc:AlternateContent>
        <p:sp>
          <p:nvSpPr>
            <p:cNvPr id="35" name="TextBox 34"/>
            <p:cNvSpPr txBox="1"/>
            <p:nvPr/>
          </p:nvSpPr>
          <p:spPr>
            <a:xfrm>
              <a:off x="7621621" y="2438601"/>
              <a:ext cx="2163285" cy="369332"/>
            </a:xfrm>
            <a:prstGeom prst="rect">
              <a:avLst/>
            </a:prstGeom>
            <a:noFill/>
          </p:spPr>
          <p:txBody>
            <a:bodyPr wrap="none" rtlCol="0">
              <a:spAutoFit/>
            </a:bodyPr>
            <a:lstStyle/>
            <a:p>
              <a:r>
                <a:rPr lang="en-US" dirty="0">
                  <a:latin typeface="Arial Black" panose="020B0A04020102020204" pitchFamily="34" charset="0"/>
                </a:rPr>
                <a:t>“Sampled from”</a:t>
              </a:r>
            </a:p>
          </p:txBody>
        </p:sp>
      </p:grpSp>
    </p:spTree>
    <p:extLst>
      <p:ext uri="{BB962C8B-B14F-4D97-AF65-F5344CB8AC3E}">
        <p14:creationId xmlns:p14="http://schemas.microsoft.com/office/powerpoint/2010/main" val="159267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3 Nube"/>
          <p:cNvSpPr/>
          <p:nvPr/>
        </p:nvSpPr>
        <p:spPr>
          <a:xfrm>
            <a:off x="1752600" y="1295400"/>
            <a:ext cx="3505200" cy="2819400"/>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6 Flecha derecha"/>
          <p:cNvSpPr/>
          <p:nvPr/>
        </p:nvSpPr>
        <p:spPr>
          <a:xfrm>
            <a:off x="5410200" y="2133600"/>
            <a:ext cx="1689340" cy="6858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Flecha curvada hacia la derecha"/>
          <p:cNvSpPr/>
          <p:nvPr/>
        </p:nvSpPr>
        <p:spPr>
          <a:xfrm rot="5400000" flipH="1">
            <a:off x="4750410" y="2693009"/>
            <a:ext cx="2057399" cy="52057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13 CuadroTexto"/>
          <p:cNvSpPr txBox="1"/>
          <p:nvPr/>
        </p:nvSpPr>
        <p:spPr>
          <a:xfrm>
            <a:off x="5510584" y="5181601"/>
            <a:ext cx="926857" cy="1015663"/>
          </a:xfrm>
          <a:prstGeom prst="rect">
            <a:avLst/>
          </a:prstGeom>
          <a:noFill/>
        </p:spPr>
        <p:txBody>
          <a:bodyPr wrap="none" rtlCol="0">
            <a:spAutoFit/>
          </a:bodyPr>
          <a:lstStyle/>
          <a:p>
            <a:r>
              <a:rPr lang="en-US" sz="6000" b="1" i="1" dirty="0">
                <a:solidFill>
                  <a:srgbClr val="FF0000"/>
                </a:solidFill>
                <a:latin typeface="Symbol" panose="05050102010706020507" pitchFamily="18" charset="2"/>
              </a:rPr>
              <a:t>q?</a:t>
            </a:r>
          </a:p>
        </p:txBody>
      </p:sp>
      <p:pic>
        <p:nvPicPr>
          <p:cNvPr id="14338" name="Picture 2" descr="Image result for co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743076"/>
            <a:ext cx="1062038" cy="1076325"/>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070" t="38077" r="24792" b="45196"/>
          <a:stretch/>
        </p:blipFill>
        <p:spPr bwMode="auto">
          <a:xfrm>
            <a:off x="1513490" y="4191001"/>
            <a:ext cx="5115910" cy="716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2 CuadroTexto"/>
          <p:cNvSpPr txBox="1"/>
          <p:nvPr/>
        </p:nvSpPr>
        <p:spPr>
          <a:xfrm>
            <a:off x="7315200" y="2297668"/>
            <a:ext cx="2335896" cy="369332"/>
          </a:xfrm>
          <a:prstGeom prst="rect">
            <a:avLst/>
          </a:prstGeom>
          <a:noFill/>
        </p:spPr>
        <p:txBody>
          <a:bodyPr wrap="none" rtlCol="0">
            <a:spAutoFit/>
          </a:bodyPr>
          <a:lstStyle/>
          <a:p>
            <a:r>
              <a:rPr lang="en-US" dirty="0"/>
              <a:t>9 heads out of 50 trials</a:t>
            </a:r>
          </a:p>
        </p:txBody>
      </p:sp>
      <p:sp>
        <p:nvSpPr>
          <p:cNvPr id="12" name="5 CuadroTexto"/>
          <p:cNvSpPr txBox="1"/>
          <p:nvPr/>
        </p:nvSpPr>
        <p:spPr>
          <a:xfrm>
            <a:off x="2438401" y="2971801"/>
            <a:ext cx="2028119" cy="584775"/>
          </a:xfrm>
          <a:prstGeom prst="rect">
            <a:avLst/>
          </a:prstGeom>
          <a:noFill/>
        </p:spPr>
        <p:txBody>
          <a:bodyPr wrap="none" rtlCol="0">
            <a:spAutoFit/>
          </a:bodyPr>
          <a:lstStyle/>
          <a:p>
            <a:r>
              <a:rPr lang="en-US" sz="3200" b="1" i="1" dirty="0">
                <a:solidFill>
                  <a:srgbClr val="FF0000"/>
                </a:solidFill>
                <a:latin typeface="Symbol" panose="05050102010706020507" pitchFamily="18" charset="2"/>
              </a:rPr>
              <a:t>q= </a:t>
            </a:r>
            <a:r>
              <a:rPr lang="en-US" sz="3200" b="1" i="1" dirty="0" err="1">
                <a:solidFill>
                  <a:srgbClr val="FF0000"/>
                </a:solidFill>
                <a:latin typeface="Arial" panose="020B0604020202020204" pitchFamily="34" charset="0"/>
                <a:cs typeface="Arial" panose="020B0604020202020204" pitchFamily="34" charset="0"/>
              </a:rPr>
              <a:t>fHEAD</a:t>
            </a:r>
            <a:endParaRPr lang="en-US" sz="3200" b="1" i="1" dirty="0">
              <a:solidFill>
                <a:srgbClr val="FF0000"/>
              </a:solidFill>
              <a:latin typeface="Arial" panose="020B0604020202020204" pitchFamily="34" charset="0"/>
              <a:cs typeface="Arial" panose="020B0604020202020204" pitchFamily="34" charset="0"/>
            </a:endParaRPr>
          </a:p>
        </p:txBody>
      </p:sp>
      <p:sp>
        <p:nvSpPr>
          <p:cNvPr id="15" name="1 Título"/>
          <p:cNvSpPr>
            <a:spLocks noGrp="1"/>
          </p:cNvSpPr>
          <p:nvPr>
            <p:ph type="title"/>
          </p:nvPr>
        </p:nvSpPr>
        <p:spPr>
          <a:xfrm>
            <a:off x="296090" y="23018"/>
            <a:ext cx="11982995" cy="1325563"/>
          </a:xfrm>
        </p:spPr>
        <p:txBody>
          <a:bodyPr>
            <a:normAutofit fontScale="90000"/>
          </a:bodyPr>
          <a:lstStyle/>
          <a:p>
            <a:pPr algn="ctr"/>
            <a:r>
              <a:rPr lang="en-US" dirty="0">
                <a:solidFill>
                  <a:schemeClr val="accent4">
                    <a:lumMod val="60000"/>
                    <a:lumOff val="40000"/>
                  </a:schemeClr>
                </a:solidFill>
                <a:latin typeface="Goudy Stout" panose="0202090407030B020401" pitchFamily="18" charset="0"/>
              </a:rPr>
              <a:t>MODEL, PARAMETER(s) AND OBSERVED DATA</a:t>
            </a:r>
          </a:p>
        </p:txBody>
      </p:sp>
    </p:spTree>
    <p:extLst>
      <p:ext uri="{BB962C8B-B14F-4D97-AF65-F5344CB8AC3E}">
        <p14:creationId xmlns:p14="http://schemas.microsoft.com/office/powerpoint/2010/main" val="15354222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5" name="TextBox 4"/>
          <p:cNvSpPr txBox="1"/>
          <p:nvPr/>
        </p:nvSpPr>
        <p:spPr>
          <a:xfrm>
            <a:off x="3244084" y="1186480"/>
            <a:ext cx="3460884" cy="646331"/>
          </a:xfrm>
          <a:prstGeom prst="rect">
            <a:avLst/>
          </a:prstGeom>
          <a:noFill/>
        </p:spPr>
        <p:txBody>
          <a:bodyPr wrap="none" rtlCol="0">
            <a:spAutoFit/>
          </a:bodyPr>
          <a:lstStyle/>
          <a:p>
            <a:r>
              <a:rPr lang="en-US" sz="3600" dirty="0"/>
              <a:t>SOLUTION 3: ABC</a:t>
            </a:r>
          </a:p>
        </p:txBody>
      </p:sp>
      <p:pic>
        <p:nvPicPr>
          <p:cNvPr id="8" name="Content Placeholder 7"/>
          <p:cNvPicPr>
            <a:picLocks noGrp="1" noChangeAspect="1"/>
          </p:cNvPicPr>
          <p:nvPr>
            <p:ph idx="1"/>
          </p:nvPr>
        </p:nvPicPr>
        <p:blipFill rotWithShape="1">
          <a:blip r:embed="rId4"/>
          <a:srcRect l="1797" t="1926"/>
          <a:stretch/>
        </p:blipFill>
        <p:spPr>
          <a:xfrm>
            <a:off x="2946400" y="2032000"/>
            <a:ext cx="6248400" cy="4568711"/>
          </a:xfrm>
          <a:prstGeom prst="rect">
            <a:avLst/>
          </a:prstGeom>
        </p:spPr>
      </p:pic>
      <p:sp>
        <p:nvSpPr>
          <p:cNvPr id="9" name="Rectangle 8"/>
          <p:cNvSpPr/>
          <p:nvPr/>
        </p:nvSpPr>
        <p:spPr>
          <a:xfrm>
            <a:off x="3200400" y="1934411"/>
            <a:ext cx="2235200" cy="300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470399" y="2235200"/>
            <a:ext cx="1" cy="40132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754399" y="5954380"/>
            <a:ext cx="1750800" cy="646331"/>
          </a:xfrm>
          <a:prstGeom prst="rect">
            <a:avLst/>
          </a:prstGeom>
          <a:noFill/>
        </p:spPr>
        <p:txBody>
          <a:bodyPr wrap="none" rtlCol="0">
            <a:spAutoFit/>
          </a:bodyPr>
          <a:lstStyle/>
          <a:p>
            <a:r>
              <a:rPr lang="en-US" b="1" dirty="0"/>
              <a:t>Observed:</a:t>
            </a:r>
          </a:p>
          <a:p>
            <a:r>
              <a:rPr lang="en-US" b="1" dirty="0"/>
              <a:t>9 trials out of 50</a:t>
            </a:r>
          </a:p>
        </p:txBody>
      </p:sp>
      <p:sp>
        <p:nvSpPr>
          <p:cNvPr id="2" name="TextBox 1"/>
          <p:cNvSpPr txBox="1"/>
          <p:nvPr/>
        </p:nvSpPr>
        <p:spPr>
          <a:xfrm>
            <a:off x="8064500" y="1934411"/>
            <a:ext cx="4127500" cy="646331"/>
          </a:xfrm>
          <a:prstGeom prst="rect">
            <a:avLst/>
          </a:prstGeom>
          <a:noFill/>
        </p:spPr>
        <p:txBody>
          <a:bodyPr wrap="square" rtlCol="0">
            <a:spAutoFit/>
          </a:bodyPr>
          <a:lstStyle/>
          <a:p>
            <a:r>
              <a:rPr lang="en-US" dirty="0"/>
              <a:t>The number of times I observe 9 out of 50 is proportional to P(heads = 9|50;theta)</a:t>
            </a:r>
          </a:p>
        </p:txBody>
      </p:sp>
      <p:sp>
        <p:nvSpPr>
          <p:cNvPr id="3" name="Rectangle 2"/>
          <p:cNvSpPr/>
          <p:nvPr/>
        </p:nvSpPr>
        <p:spPr>
          <a:xfrm>
            <a:off x="0" y="1832812"/>
            <a:ext cx="12192000" cy="431544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36249" y="2157661"/>
            <a:ext cx="10268701" cy="3539430"/>
          </a:xfrm>
          <a:prstGeom prst="rect">
            <a:avLst/>
          </a:prstGeom>
          <a:noFill/>
        </p:spPr>
        <p:txBody>
          <a:bodyPr wrap="square" rtlCol="0">
            <a:spAutoFit/>
          </a:bodyPr>
          <a:lstStyle/>
          <a:p>
            <a:pPr marL="457200" indent="-457200" algn="just">
              <a:buFont typeface="Arial" panose="020B0604020202020204" pitchFamily="34" charset="0"/>
              <a:buChar char="•"/>
            </a:pPr>
            <a:r>
              <a:rPr lang="en-US" sz="3200" b="1" dirty="0"/>
              <a:t>Pick theta value(s) given its </a:t>
            </a:r>
          </a:p>
          <a:p>
            <a:pPr marL="457200" indent="-457200" algn="just">
              <a:buFont typeface="Arial" panose="020B0604020202020204" pitchFamily="34" charset="0"/>
              <a:buChar char="•"/>
            </a:pPr>
            <a:r>
              <a:rPr lang="en-US" sz="3200" b="1" dirty="0"/>
              <a:t>Generate a simulation with the theta</a:t>
            </a:r>
          </a:p>
          <a:p>
            <a:pPr marL="457200" indent="-457200" algn="just">
              <a:buFont typeface="Arial" panose="020B0604020202020204" pitchFamily="34" charset="0"/>
              <a:buChar char="•"/>
            </a:pPr>
            <a:r>
              <a:rPr lang="en-US" sz="3200" b="1" dirty="0"/>
              <a:t>If the simulation produces the same data as the observed, keep the value of </a:t>
            </a:r>
          </a:p>
          <a:p>
            <a:pPr marL="457200" indent="-457200" algn="just">
              <a:buFont typeface="Arial" panose="020B0604020202020204" pitchFamily="34" charset="0"/>
              <a:buChar char="•"/>
            </a:pPr>
            <a:r>
              <a:rPr lang="en-US" sz="3200" b="1" dirty="0"/>
              <a:t>Repeat </a:t>
            </a:r>
            <a:r>
              <a:rPr lang="en-US" sz="3200" b="1" i="1" dirty="0"/>
              <a:t>n</a:t>
            </a:r>
            <a:r>
              <a:rPr lang="en-US" sz="3200" b="1" dirty="0"/>
              <a:t> times</a:t>
            </a:r>
          </a:p>
          <a:p>
            <a:pPr marL="457200" indent="-457200" algn="just">
              <a:buFont typeface="Arial" panose="020B0604020202020204" pitchFamily="34" charset="0"/>
              <a:buChar char="•"/>
            </a:pPr>
            <a:r>
              <a:rPr lang="en-US" sz="3200" b="1" dirty="0"/>
              <a:t>The retrained </a:t>
            </a:r>
            <a:r>
              <a:rPr lang="en-US" sz="3200" b="1" i="1" dirty="0"/>
              <a:t>k</a:t>
            </a:r>
            <a:r>
              <a:rPr lang="en-US" sz="3200" b="1" dirty="0"/>
              <a:t> values are sampled from the posterior distribution of</a:t>
            </a:r>
          </a:p>
        </p:txBody>
      </p:sp>
      <mc:AlternateContent xmlns:mc="http://schemas.openxmlformats.org/markup-compatibility/2006" xmlns:a14="http://schemas.microsoft.com/office/drawing/2010/main">
        <mc:Choice Requires="a14">
          <p:sp>
            <p:nvSpPr>
              <p:cNvPr id="7" name="Rectangle 6"/>
              <p:cNvSpPr/>
              <p:nvPr/>
            </p:nvSpPr>
            <p:spPr>
              <a:xfrm>
                <a:off x="3801855" y="4994739"/>
                <a:ext cx="2063770"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𝑃</m:t>
                      </m:r>
                      <m:r>
                        <a:rPr lang="en-US" sz="4400" b="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𝜃</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𝐷</m:t>
                      </m:r>
                      <m:r>
                        <a:rPr lang="en-US" sz="4400" b="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7" name="Rectangle 6"/>
              <p:cNvSpPr>
                <a:spLocks noRot="1" noChangeAspect="1" noMove="1" noResize="1" noEditPoints="1" noAdjustHandles="1" noChangeArrowheads="1" noChangeShapeType="1" noTextEdit="1"/>
              </p:cNvSpPr>
              <p:nvPr/>
            </p:nvSpPr>
            <p:spPr>
              <a:xfrm>
                <a:off x="3801855" y="4994739"/>
                <a:ext cx="2063770"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083676" y="2007035"/>
                <a:ext cx="1478161"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𝑃</m:t>
                      </m:r>
                      <m:r>
                        <a:rPr lang="en-US" sz="4400" b="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𝜃</m:t>
                      </m:r>
                      <m:r>
                        <a:rPr lang="en-US" sz="4400" b="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12" name="Rectangle 11"/>
              <p:cNvSpPr>
                <a:spLocks noRot="1" noChangeAspect="1" noMove="1" noResize="1" noEditPoints="1" noAdjustHandles="1" noChangeArrowheads="1" noChangeShapeType="1" noTextEdit="1"/>
              </p:cNvSpPr>
              <p:nvPr/>
            </p:nvSpPr>
            <p:spPr>
              <a:xfrm>
                <a:off x="6083676" y="2007035"/>
                <a:ext cx="1478161" cy="76944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185756" y="3546914"/>
                <a:ext cx="646844"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𝜃</m:t>
                      </m:r>
                    </m:oMath>
                  </m:oMathPara>
                </a14:m>
                <a:endParaRPr lang="en-US" sz="4400" dirty="0"/>
              </a:p>
            </p:txBody>
          </p:sp>
        </mc:Choice>
        <mc:Fallback xmlns="">
          <p:sp>
            <p:nvSpPr>
              <p:cNvPr id="10" name="Rectangle 9"/>
              <p:cNvSpPr>
                <a:spLocks noRot="1" noChangeAspect="1" noMove="1" noResize="1" noEditPoints="1" noAdjustHandles="1" noChangeArrowheads="1" noChangeShapeType="1" noTextEdit="1"/>
              </p:cNvSpPr>
              <p:nvPr/>
            </p:nvSpPr>
            <p:spPr>
              <a:xfrm>
                <a:off x="6185756" y="3546914"/>
                <a:ext cx="646844" cy="76944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5800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nvGrpSpPr>
          <p:cNvPr id="3" name="2 Grupo"/>
          <p:cNvGrpSpPr/>
          <p:nvPr/>
        </p:nvGrpSpPr>
        <p:grpSpPr>
          <a:xfrm>
            <a:off x="2874895" y="1765074"/>
            <a:ext cx="2782115" cy="4410671"/>
            <a:chOff x="2286000" y="1038225"/>
            <a:chExt cx="3124200" cy="4953001"/>
          </a:xfrm>
        </p:grpSpPr>
        <p:sp>
          <p:nvSpPr>
            <p:cNvPr id="21" name="20 Rectángulo"/>
            <p:cNvSpPr/>
            <p:nvPr/>
          </p:nvSpPr>
          <p:spPr>
            <a:xfrm>
              <a:off x="2286000" y="5344895"/>
              <a:ext cx="3124200" cy="64633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10 Llamada de flecha hacia abajo"/>
            <p:cNvSpPr/>
            <p:nvPr/>
          </p:nvSpPr>
          <p:spPr>
            <a:xfrm>
              <a:off x="2590800" y="1038225"/>
              <a:ext cx="2438400" cy="1066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13 CuadroTexto"/>
            <p:cNvSpPr txBox="1"/>
            <p:nvPr/>
          </p:nvSpPr>
          <p:spPr>
            <a:xfrm>
              <a:off x="3255391" y="1211224"/>
              <a:ext cx="1194118" cy="311058"/>
            </a:xfrm>
            <a:prstGeom prst="rect">
              <a:avLst/>
            </a:prstGeom>
            <a:noFill/>
            <a:ln>
              <a:noFill/>
            </a:ln>
          </p:spPr>
          <p:txBody>
            <a:bodyPr wrap="none" rtlCol="0">
              <a:spAutoFit/>
            </a:bodyPr>
            <a:lstStyle/>
            <a:p>
              <a:r>
                <a:rPr lang="en-US" sz="1200" b="1" dirty="0"/>
                <a:t>Simulate data</a:t>
              </a:r>
            </a:p>
          </p:txBody>
        </p:sp>
        <p:sp>
          <p:nvSpPr>
            <p:cNvPr id="18" name="17 CuadroTexto"/>
            <p:cNvSpPr txBox="1"/>
            <p:nvPr/>
          </p:nvSpPr>
          <p:spPr>
            <a:xfrm>
              <a:off x="2999432" y="3022093"/>
              <a:ext cx="1648768" cy="518431"/>
            </a:xfrm>
            <a:prstGeom prst="rect">
              <a:avLst/>
            </a:prstGeom>
            <a:noFill/>
            <a:ln>
              <a:noFill/>
            </a:ln>
          </p:spPr>
          <p:txBody>
            <a:bodyPr wrap="square" rtlCol="0">
              <a:spAutoFit/>
            </a:bodyPr>
            <a:lstStyle/>
            <a:p>
              <a:pPr algn="ctr"/>
              <a:r>
                <a:rPr lang="en-US" sz="1200" b="1" dirty="0"/>
                <a:t>Compare with observed data</a:t>
              </a:r>
            </a:p>
          </p:txBody>
        </p:sp>
        <p:sp>
          <p:nvSpPr>
            <p:cNvPr id="20" name="19 CuadroTexto"/>
            <p:cNvSpPr txBox="1"/>
            <p:nvPr/>
          </p:nvSpPr>
          <p:spPr>
            <a:xfrm>
              <a:off x="2286000" y="5420957"/>
              <a:ext cx="3048001" cy="518431"/>
            </a:xfrm>
            <a:prstGeom prst="rect">
              <a:avLst/>
            </a:prstGeom>
            <a:noFill/>
            <a:ln>
              <a:noFill/>
            </a:ln>
          </p:spPr>
          <p:txBody>
            <a:bodyPr wrap="square" rtlCol="0">
              <a:spAutoFit/>
            </a:bodyPr>
            <a:lstStyle/>
            <a:p>
              <a:pPr algn="ctr"/>
              <a:r>
                <a:rPr lang="en-US" sz="1200" b="1" dirty="0"/>
                <a:t>Retain simulation parameters if they are the same</a:t>
              </a:r>
            </a:p>
          </p:txBody>
        </p:sp>
        <p:sp>
          <p:nvSpPr>
            <p:cNvPr id="24" name="23 Llamada de flecha hacia abajo"/>
            <p:cNvSpPr/>
            <p:nvPr/>
          </p:nvSpPr>
          <p:spPr>
            <a:xfrm>
              <a:off x="2590800" y="2834859"/>
              <a:ext cx="2438400" cy="1447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4" name="3 Rectángulo"/>
          <p:cNvSpPr/>
          <p:nvPr/>
        </p:nvSpPr>
        <p:spPr>
          <a:xfrm>
            <a:off x="2761192" y="1623485"/>
            <a:ext cx="3036711" cy="477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1021924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5" name="TextBox 4"/>
          <p:cNvSpPr txBox="1"/>
          <p:nvPr/>
        </p:nvSpPr>
        <p:spPr>
          <a:xfrm>
            <a:off x="3244084" y="1186480"/>
            <a:ext cx="5317033" cy="646331"/>
          </a:xfrm>
          <a:prstGeom prst="rect">
            <a:avLst/>
          </a:prstGeom>
          <a:noFill/>
        </p:spPr>
        <p:txBody>
          <a:bodyPr wrap="none" rtlCol="0">
            <a:spAutoFit/>
          </a:bodyPr>
          <a:lstStyle/>
          <a:p>
            <a:r>
              <a:rPr lang="en-US" sz="3600" dirty="0"/>
              <a:t>SOLUTION 3: ABC Rejection</a:t>
            </a:r>
          </a:p>
        </p:txBody>
      </p:sp>
      <p:pic>
        <p:nvPicPr>
          <p:cNvPr id="16" name="Content Placeholder 7"/>
          <p:cNvPicPr>
            <a:picLocks noGrp="1" noChangeAspect="1"/>
          </p:cNvPicPr>
          <p:nvPr>
            <p:ph idx="1"/>
          </p:nvPr>
        </p:nvPicPr>
        <p:blipFill rotWithShape="1">
          <a:blip r:embed="rId4"/>
          <a:srcRect l="1797" t="1926"/>
          <a:stretch/>
        </p:blipFill>
        <p:spPr>
          <a:xfrm>
            <a:off x="2946400" y="2032000"/>
            <a:ext cx="6248400" cy="4568711"/>
          </a:xfrm>
          <a:prstGeom prst="rect">
            <a:avLst/>
          </a:prstGeom>
        </p:spPr>
      </p:pic>
      <p:sp>
        <p:nvSpPr>
          <p:cNvPr id="17" name="Rectangle 16"/>
          <p:cNvSpPr/>
          <p:nvPr/>
        </p:nvSpPr>
        <p:spPr>
          <a:xfrm>
            <a:off x="3200400" y="1934411"/>
            <a:ext cx="2235200" cy="300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4470399" y="2235200"/>
            <a:ext cx="1" cy="40132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754399" y="5954380"/>
            <a:ext cx="1750800" cy="646331"/>
          </a:xfrm>
          <a:prstGeom prst="rect">
            <a:avLst/>
          </a:prstGeom>
          <a:noFill/>
        </p:spPr>
        <p:txBody>
          <a:bodyPr wrap="none" rtlCol="0">
            <a:spAutoFit/>
          </a:bodyPr>
          <a:lstStyle/>
          <a:p>
            <a:r>
              <a:rPr lang="en-US" b="1" dirty="0"/>
              <a:t>Observed:</a:t>
            </a:r>
          </a:p>
          <a:p>
            <a:r>
              <a:rPr lang="en-US" b="1" dirty="0"/>
              <a:t>9 trials out of 50</a:t>
            </a:r>
          </a:p>
        </p:txBody>
      </p:sp>
      <p:sp>
        <p:nvSpPr>
          <p:cNvPr id="20" name="TextBox 19"/>
          <p:cNvSpPr txBox="1"/>
          <p:nvPr/>
        </p:nvSpPr>
        <p:spPr>
          <a:xfrm>
            <a:off x="8064500" y="1934411"/>
            <a:ext cx="4127500" cy="646331"/>
          </a:xfrm>
          <a:prstGeom prst="rect">
            <a:avLst/>
          </a:prstGeom>
          <a:noFill/>
        </p:spPr>
        <p:txBody>
          <a:bodyPr wrap="square" rtlCol="0">
            <a:spAutoFit/>
          </a:bodyPr>
          <a:lstStyle/>
          <a:p>
            <a:r>
              <a:rPr lang="en-US" dirty="0"/>
              <a:t>The number of times I observe 9 out of 50 is proportional to P(heads = 9|50;theta)</a:t>
            </a:r>
          </a:p>
        </p:txBody>
      </p:sp>
      <p:sp>
        <p:nvSpPr>
          <p:cNvPr id="21" name="Rectangle 20"/>
          <p:cNvSpPr/>
          <p:nvPr/>
        </p:nvSpPr>
        <p:spPr>
          <a:xfrm>
            <a:off x="0" y="1832811"/>
            <a:ext cx="12192000" cy="429802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36249" y="2157661"/>
            <a:ext cx="10268701" cy="3539430"/>
          </a:xfrm>
          <a:prstGeom prst="rect">
            <a:avLst/>
          </a:prstGeom>
          <a:noFill/>
        </p:spPr>
        <p:txBody>
          <a:bodyPr wrap="square" rtlCol="0">
            <a:spAutoFit/>
          </a:bodyPr>
          <a:lstStyle/>
          <a:p>
            <a:pPr marL="457200" indent="-457200" algn="just">
              <a:buFont typeface="Arial" panose="020B0604020202020204" pitchFamily="34" charset="0"/>
              <a:buChar char="•"/>
            </a:pPr>
            <a:r>
              <a:rPr lang="en-US" sz="3200" b="1" dirty="0"/>
              <a:t>Pick theta value(s) given its </a:t>
            </a:r>
          </a:p>
          <a:p>
            <a:pPr marL="457200" indent="-457200" algn="just">
              <a:buFont typeface="Arial" panose="020B0604020202020204" pitchFamily="34" charset="0"/>
              <a:buChar char="•"/>
            </a:pPr>
            <a:r>
              <a:rPr lang="en-US" sz="3200" b="1" dirty="0"/>
              <a:t>Generate a simulation with the theta</a:t>
            </a:r>
          </a:p>
          <a:p>
            <a:pPr marL="457200" indent="-457200" algn="just">
              <a:buFont typeface="Arial" panose="020B0604020202020204" pitchFamily="34" charset="0"/>
              <a:buChar char="•"/>
            </a:pPr>
            <a:r>
              <a:rPr lang="en-US" sz="3200" b="1" dirty="0"/>
              <a:t>If the simulation produces the same data as the observed, keep the value of </a:t>
            </a:r>
          </a:p>
          <a:p>
            <a:pPr marL="457200" indent="-457200" algn="just">
              <a:buFont typeface="Arial" panose="020B0604020202020204" pitchFamily="34" charset="0"/>
              <a:buChar char="•"/>
            </a:pPr>
            <a:r>
              <a:rPr lang="en-US" sz="3200" b="1" dirty="0"/>
              <a:t>Repeat </a:t>
            </a:r>
            <a:r>
              <a:rPr lang="en-US" sz="3200" b="1" i="1" dirty="0"/>
              <a:t>n</a:t>
            </a:r>
            <a:r>
              <a:rPr lang="en-US" sz="3200" b="1" dirty="0"/>
              <a:t> times</a:t>
            </a:r>
          </a:p>
          <a:p>
            <a:pPr marL="457200" indent="-457200" algn="just">
              <a:buFont typeface="Arial" panose="020B0604020202020204" pitchFamily="34" charset="0"/>
              <a:buChar char="•"/>
            </a:pPr>
            <a:r>
              <a:rPr lang="en-US" sz="3200" b="1" dirty="0"/>
              <a:t>The retrained </a:t>
            </a:r>
            <a:r>
              <a:rPr lang="en-US" sz="3200" b="1" i="1" dirty="0"/>
              <a:t>k</a:t>
            </a:r>
            <a:r>
              <a:rPr lang="en-US" sz="3200" b="1" dirty="0"/>
              <a:t> values are sampled from the posterior distribution of</a:t>
            </a:r>
          </a:p>
        </p:txBody>
      </p:sp>
      <mc:AlternateContent xmlns:mc="http://schemas.openxmlformats.org/markup-compatibility/2006" xmlns:a14="http://schemas.microsoft.com/office/drawing/2010/main">
        <mc:Choice Requires="a14">
          <p:sp>
            <p:nvSpPr>
              <p:cNvPr id="23" name="Rectangle 22"/>
              <p:cNvSpPr/>
              <p:nvPr/>
            </p:nvSpPr>
            <p:spPr>
              <a:xfrm>
                <a:off x="3801855" y="4994739"/>
                <a:ext cx="2063770"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𝑃</m:t>
                      </m:r>
                      <m:r>
                        <a:rPr lang="en-US" sz="4400" b="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𝜃</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𝐷</m:t>
                      </m:r>
                      <m:r>
                        <a:rPr lang="en-US" sz="4400" b="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23" name="Rectangle 22"/>
              <p:cNvSpPr>
                <a:spLocks noRot="1" noChangeAspect="1" noMove="1" noResize="1" noEditPoints="1" noAdjustHandles="1" noChangeArrowheads="1" noChangeShapeType="1" noTextEdit="1"/>
              </p:cNvSpPr>
              <p:nvPr/>
            </p:nvSpPr>
            <p:spPr>
              <a:xfrm>
                <a:off x="3801855" y="4994739"/>
                <a:ext cx="2063770" cy="7694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6083676" y="2007035"/>
                <a:ext cx="1478161"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𝑃</m:t>
                      </m:r>
                      <m:r>
                        <a:rPr lang="en-US" sz="4400" b="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𝜃</m:t>
                      </m:r>
                      <m:r>
                        <a:rPr lang="en-US" sz="4400" b="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24" name="Rectangle 23"/>
              <p:cNvSpPr>
                <a:spLocks noRot="1" noChangeAspect="1" noMove="1" noResize="1" noEditPoints="1" noAdjustHandles="1" noChangeArrowheads="1" noChangeShapeType="1" noTextEdit="1"/>
              </p:cNvSpPr>
              <p:nvPr/>
            </p:nvSpPr>
            <p:spPr>
              <a:xfrm>
                <a:off x="6083676" y="2007035"/>
                <a:ext cx="1478161" cy="76944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6185756" y="3546914"/>
                <a:ext cx="646844"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𝜃</m:t>
                      </m:r>
                    </m:oMath>
                  </m:oMathPara>
                </a14:m>
                <a:endParaRPr lang="en-US" sz="4400" dirty="0"/>
              </a:p>
            </p:txBody>
          </p:sp>
        </mc:Choice>
        <mc:Fallback xmlns="">
          <p:sp>
            <p:nvSpPr>
              <p:cNvPr id="25" name="Rectangle 24"/>
              <p:cNvSpPr>
                <a:spLocks noRot="1" noChangeAspect="1" noMove="1" noResize="1" noEditPoints="1" noAdjustHandles="1" noChangeArrowheads="1" noChangeShapeType="1" noTextEdit="1"/>
              </p:cNvSpPr>
              <p:nvPr/>
            </p:nvSpPr>
            <p:spPr>
              <a:xfrm>
                <a:off x="6185756" y="3546914"/>
                <a:ext cx="646844" cy="769441"/>
              </a:xfrm>
              <a:prstGeom prst="rect">
                <a:avLst/>
              </a:prstGeom>
              <a:blipFill>
                <a:blip r:embed="rId7"/>
                <a:stretch>
                  <a:fillRect/>
                </a:stretch>
              </a:blipFill>
            </p:spPr>
            <p:txBody>
              <a:bodyPr/>
              <a:lstStyle/>
              <a:p>
                <a:r>
                  <a:rPr lang="en-US">
                    <a:noFill/>
                  </a:rPr>
                  <a:t> </a:t>
                </a:r>
              </a:p>
            </p:txBody>
          </p:sp>
        </mc:Fallback>
      </mc:AlternateContent>
      <p:sp>
        <p:nvSpPr>
          <p:cNvPr id="26" name="Rectangle 25"/>
          <p:cNvSpPr/>
          <p:nvPr/>
        </p:nvSpPr>
        <p:spPr>
          <a:xfrm>
            <a:off x="7503781" y="3162284"/>
            <a:ext cx="2220790" cy="684000"/>
          </a:xfrm>
          <a:prstGeom prst="rect">
            <a:avLst/>
          </a:prstGeom>
          <a:noFill/>
          <a:ln w="1270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725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0"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1" name="TextBox 20"/>
          <p:cNvSpPr txBox="1"/>
          <p:nvPr/>
        </p:nvSpPr>
        <p:spPr>
          <a:xfrm>
            <a:off x="3244084" y="1186480"/>
            <a:ext cx="5317033" cy="646331"/>
          </a:xfrm>
          <a:prstGeom prst="rect">
            <a:avLst/>
          </a:prstGeom>
          <a:noFill/>
        </p:spPr>
        <p:txBody>
          <a:bodyPr wrap="none" rtlCol="0">
            <a:spAutoFit/>
          </a:bodyPr>
          <a:lstStyle/>
          <a:p>
            <a:r>
              <a:rPr lang="en-US" sz="3600" dirty="0"/>
              <a:t>SOLUTION 3: ABC Rejection</a:t>
            </a:r>
          </a:p>
        </p:txBody>
      </p:sp>
      <p:sp>
        <p:nvSpPr>
          <p:cNvPr id="23" name="TextBox 22"/>
          <p:cNvSpPr txBox="1"/>
          <p:nvPr/>
        </p:nvSpPr>
        <p:spPr>
          <a:xfrm>
            <a:off x="4909584" y="1930250"/>
            <a:ext cx="1750800" cy="707886"/>
          </a:xfrm>
          <a:prstGeom prst="rect">
            <a:avLst/>
          </a:prstGeom>
          <a:noFill/>
        </p:spPr>
        <p:txBody>
          <a:bodyPr wrap="none" rtlCol="0">
            <a:spAutoFit/>
          </a:bodyPr>
          <a:lstStyle/>
          <a:p>
            <a:r>
              <a:rPr lang="en-US" sz="4000" dirty="0"/>
              <a:t>“</a:t>
            </a:r>
            <a:r>
              <a:rPr lang="en-US" sz="4000" i="1" dirty="0"/>
              <a:t>Same</a:t>
            </a:r>
            <a:r>
              <a:rPr lang="en-US" sz="4000" dirty="0"/>
              <a:t>”</a:t>
            </a:r>
          </a:p>
        </p:txBody>
      </p:sp>
      <mc:AlternateContent xmlns:mc="http://schemas.openxmlformats.org/markup-compatibility/2006" xmlns:a14="http://schemas.microsoft.com/office/drawing/2010/main">
        <mc:Choice Requires="a14">
          <p:sp>
            <p:nvSpPr>
              <p:cNvPr id="24" name="TextBox 23"/>
              <p:cNvSpPr txBox="1"/>
              <p:nvPr/>
            </p:nvSpPr>
            <p:spPr>
              <a:xfrm>
                <a:off x="3845352" y="2774258"/>
                <a:ext cx="4528869" cy="49244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𝐷</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𝐷𝑎𝑡𝑎</m:t>
                              </m:r>
                            </m:e>
                            <m:sub>
                              <m:r>
                                <a:rPr lang="en-US" sz="3200" b="0" i="1" smtClean="0">
                                  <a:latin typeface="Cambria Math" panose="02040503050406030204" pitchFamily="18" charset="0"/>
                                </a:rPr>
                                <m:t>𝑜𝑏𝑠</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𝐷𝑎𝑡𝑎</m:t>
                              </m:r>
                            </m:e>
                            <m:sub>
                              <m:r>
                                <a:rPr lang="en-US" sz="3200" b="0" i="1" smtClean="0">
                                  <a:latin typeface="Cambria Math" panose="02040503050406030204" pitchFamily="18" charset="0"/>
                                </a:rPr>
                                <m:t>𝑠𝑖𝑚</m:t>
                              </m:r>
                            </m:sub>
                          </m:sSub>
                        </m:e>
                      </m:d>
                      <m:r>
                        <a:rPr lang="en-US" sz="3200" b="0" i="1" smtClean="0">
                          <a:latin typeface="Cambria Math" panose="02040503050406030204" pitchFamily="18" charset="0"/>
                        </a:rPr>
                        <m:t>=0</m:t>
                      </m:r>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3845352" y="2774258"/>
                <a:ext cx="4528869"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066284" y="3756397"/>
                <a:ext cx="6263317" cy="49244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𝑃</m:t>
                      </m:r>
                      <m:r>
                        <a:rPr lang="en-US" sz="3200" b="0" i="1" smtClean="0">
                          <a:latin typeface="Cambria Math" panose="02040503050406030204" pitchFamily="18" charset="0"/>
                        </a:rPr>
                        <m:t>(</m:t>
                      </m:r>
                      <m:r>
                        <a:rPr lang="en-US" sz="3200" b="0" i="1" smtClean="0">
                          <a:latin typeface="Cambria Math" panose="02040503050406030204" pitchFamily="18" charset="0"/>
                        </a:rPr>
                        <m:t>𝐷</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𝐷𝑎𝑡𝑎</m:t>
                              </m:r>
                            </m:e>
                            <m:sub>
                              <m:r>
                                <a:rPr lang="en-US" sz="3200" b="0" i="1" smtClean="0">
                                  <a:latin typeface="Cambria Math" panose="02040503050406030204" pitchFamily="18" charset="0"/>
                                </a:rPr>
                                <m:t>𝑜𝑏𝑠</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𝐷𝑎𝑡𝑎</m:t>
                              </m:r>
                            </m:e>
                            <m:sub>
                              <m:r>
                                <a:rPr lang="en-US" sz="3200" b="0" i="1" smtClean="0">
                                  <a:latin typeface="Cambria Math" panose="02040503050406030204" pitchFamily="18" charset="0"/>
                                </a:rPr>
                                <m:t>𝑠𝑖𝑚</m:t>
                              </m:r>
                            </m:sub>
                          </m:sSub>
                        </m:e>
                      </m:d>
                      <m:r>
                        <a:rPr lang="en-US" sz="3200" b="0" i="1" smtClean="0">
                          <a:latin typeface="Cambria Math" panose="02040503050406030204" pitchFamily="18" charset="0"/>
                        </a:rPr>
                        <m:t>=0|</m:t>
                      </m:r>
                      <m:r>
                        <a:rPr lang="en-US" sz="3200" b="0" i="1" smtClean="0">
                          <a:latin typeface="Cambria Math" panose="02040503050406030204" pitchFamily="18" charset="0"/>
                          <a:ea typeface="Cambria Math" panose="02040503050406030204" pitchFamily="18" charset="0"/>
                        </a:rPr>
                        <m:t>𝜃</m:t>
                      </m:r>
                      <m:r>
                        <a:rPr lang="en-US" sz="3200" b="0" i="1" smtClean="0">
                          <a:latin typeface="Cambria Math" panose="02040503050406030204" pitchFamily="18" charset="0"/>
                          <a:ea typeface="Cambria Math" panose="02040503050406030204" pitchFamily="18" charset="0"/>
                        </a:rPr>
                        <m:t>)≈0</m:t>
                      </m:r>
                    </m:oMath>
                  </m:oMathPara>
                </a14:m>
                <a:endParaRPr lang="en-US" sz="3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066284" y="3756397"/>
                <a:ext cx="6263317" cy="4924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092613" y="4738536"/>
                <a:ext cx="6034344" cy="49244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𝐷</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𝐷𝑎𝑡𝑎</m:t>
                              </m:r>
                            </m:e>
                            <m:sub>
                              <m:r>
                                <a:rPr lang="en-US" sz="3200" b="0" i="1" smtClean="0">
                                  <a:latin typeface="Cambria Math" panose="02040503050406030204" pitchFamily="18" charset="0"/>
                                </a:rPr>
                                <m:t>𝑜𝑏𝑠</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𝐷𝑎𝑡𝑎</m:t>
                              </m:r>
                            </m:e>
                            <m:sub>
                              <m:r>
                                <a:rPr lang="en-US" sz="3200" b="0" i="1" smtClean="0">
                                  <a:latin typeface="Cambria Math" panose="02040503050406030204" pitchFamily="18" charset="0"/>
                                </a:rPr>
                                <m:t>𝑠𝑖𝑚</m:t>
                              </m:r>
                            </m:sub>
                          </m:sSub>
                        </m:e>
                      </m:d>
                      <m:r>
                        <a:rPr lang="en-US" sz="3200" b="0" i="1" smtClean="0">
                          <a:latin typeface="Cambria Math" panose="02040503050406030204" pitchFamily="18" charset="0"/>
                        </a:rPr>
                        <m:t>&lt;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𝜀</m:t>
                          </m:r>
                        </m:e>
                        <m:sub>
                          <m:r>
                            <a:rPr lang="en-US" sz="3200" b="0" i="1" smtClean="0">
                              <a:latin typeface="Cambria Math" panose="02040503050406030204" pitchFamily="18" charset="0"/>
                              <a:ea typeface="Cambria Math" panose="02040503050406030204" pitchFamily="18" charset="0"/>
                            </a:rPr>
                            <m:t>𝑡h𝑟𝑒𝑠h𝑜𝑙𝑑</m:t>
                          </m:r>
                          <m:r>
                            <m:rPr>
                              <m:nor/>
                            </m:rPr>
                            <a:rPr lang="en-US" sz="3200" dirty="0"/>
                            <m:t> </m:t>
                          </m:r>
                        </m:sub>
                      </m:sSub>
                    </m:oMath>
                  </m:oMathPara>
                </a14:m>
                <a:endParaRPr lang="en-US" sz="3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3092613" y="4738536"/>
                <a:ext cx="6034344" cy="492443"/>
              </a:xfrm>
              <a:prstGeom prst="rect">
                <a:avLst/>
              </a:prstGeom>
              <a:blipFill>
                <a:blip r:embed="rId6"/>
                <a:stretch>
                  <a:fillRect/>
                </a:stretch>
              </a:blipFill>
            </p:spPr>
            <p:txBody>
              <a:bodyPr/>
              <a:lstStyle/>
              <a:p>
                <a:r>
                  <a:rPr lang="en-US">
                    <a:noFill/>
                  </a:rPr>
                  <a:t> </a:t>
                </a:r>
              </a:p>
            </p:txBody>
          </p:sp>
        </mc:Fallback>
      </mc:AlternateContent>
      <p:sp>
        <p:nvSpPr>
          <p:cNvPr id="27" name="TextBox 26"/>
          <p:cNvSpPr txBox="1"/>
          <p:nvPr/>
        </p:nvSpPr>
        <p:spPr>
          <a:xfrm>
            <a:off x="1059868" y="5549382"/>
            <a:ext cx="10276146" cy="369332"/>
          </a:xfrm>
          <a:prstGeom prst="rect">
            <a:avLst/>
          </a:prstGeom>
          <a:noFill/>
        </p:spPr>
        <p:txBody>
          <a:bodyPr wrap="none" rtlCol="0">
            <a:spAutoFit/>
          </a:bodyPr>
          <a:lstStyle/>
          <a:p>
            <a:r>
              <a:rPr lang="en-US" dirty="0">
                <a:latin typeface="Arial Black" panose="020B0A04020102020204" pitchFamily="34" charset="0"/>
              </a:rPr>
              <a:t>“Pick the closest </a:t>
            </a:r>
            <a:r>
              <a:rPr lang="en-US" i="1" dirty="0">
                <a:latin typeface="Arial Black" panose="020B0A04020102020204" pitchFamily="34" charset="0"/>
              </a:rPr>
              <a:t>k</a:t>
            </a:r>
            <a:r>
              <a:rPr lang="en-US" dirty="0">
                <a:latin typeface="Arial Black" panose="020B0A04020102020204" pitchFamily="34" charset="0"/>
              </a:rPr>
              <a:t> simulations to the observed data out of </a:t>
            </a:r>
            <a:r>
              <a:rPr lang="en-US" i="1" dirty="0">
                <a:latin typeface="Arial Black" panose="020B0A04020102020204" pitchFamily="34" charset="0"/>
              </a:rPr>
              <a:t>N</a:t>
            </a:r>
            <a:r>
              <a:rPr lang="en-US" dirty="0">
                <a:latin typeface="Arial Black" panose="020B0A04020102020204" pitchFamily="34" charset="0"/>
              </a:rPr>
              <a:t> total simulations” </a:t>
            </a:r>
          </a:p>
        </p:txBody>
      </p:sp>
    </p:spTree>
    <p:extLst>
      <p:ext uri="{BB962C8B-B14F-4D97-AF65-F5344CB8AC3E}">
        <p14:creationId xmlns:p14="http://schemas.microsoft.com/office/powerpoint/2010/main" val="531785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nvGrpSpPr>
          <p:cNvPr id="3" name="2 Grupo"/>
          <p:cNvGrpSpPr/>
          <p:nvPr/>
        </p:nvGrpSpPr>
        <p:grpSpPr>
          <a:xfrm>
            <a:off x="2874895" y="1765074"/>
            <a:ext cx="2782115" cy="4410671"/>
            <a:chOff x="2286000" y="1038225"/>
            <a:chExt cx="3124200" cy="4953001"/>
          </a:xfrm>
        </p:grpSpPr>
        <p:sp>
          <p:nvSpPr>
            <p:cNvPr id="21" name="20 Rectángulo"/>
            <p:cNvSpPr/>
            <p:nvPr/>
          </p:nvSpPr>
          <p:spPr>
            <a:xfrm>
              <a:off x="2286000" y="5344895"/>
              <a:ext cx="3124200" cy="64633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10 Llamada de flecha hacia abajo"/>
            <p:cNvSpPr/>
            <p:nvPr/>
          </p:nvSpPr>
          <p:spPr>
            <a:xfrm>
              <a:off x="2590800" y="1038225"/>
              <a:ext cx="2438400" cy="1066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13 CuadroTexto"/>
            <p:cNvSpPr txBox="1"/>
            <p:nvPr/>
          </p:nvSpPr>
          <p:spPr>
            <a:xfrm>
              <a:off x="3255391" y="1211224"/>
              <a:ext cx="1194118" cy="311058"/>
            </a:xfrm>
            <a:prstGeom prst="rect">
              <a:avLst/>
            </a:prstGeom>
            <a:noFill/>
            <a:ln>
              <a:noFill/>
            </a:ln>
          </p:spPr>
          <p:txBody>
            <a:bodyPr wrap="none" rtlCol="0">
              <a:spAutoFit/>
            </a:bodyPr>
            <a:lstStyle/>
            <a:p>
              <a:r>
                <a:rPr lang="en-US" sz="1200" b="1" dirty="0"/>
                <a:t>Simulate data</a:t>
              </a:r>
            </a:p>
          </p:txBody>
        </p:sp>
        <p:sp>
          <p:nvSpPr>
            <p:cNvPr id="18" name="17 CuadroTexto"/>
            <p:cNvSpPr txBox="1"/>
            <p:nvPr/>
          </p:nvSpPr>
          <p:spPr>
            <a:xfrm>
              <a:off x="2999432" y="3022093"/>
              <a:ext cx="1648768" cy="518431"/>
            </a:xfrm>
            <a:prstGeom prst="rect">
              <a:avLst/>
            </a:prstGeom>
            <a:noFill/>
            <a:ln>
              <a:noFill/>
            </a:ln>
          </p:spPr>
          <p:txBody>
            <a:bodyPr wrap="square" rtlCol="0">
              <a:spAutoFit/>
            </a:bodyPr>
            <a:lstStyle/>
            <a:p>
              <a:pPr algn="ctr"/>
              <a:r>
                <a:rPr lang="en-US" sz="1200" b="1" dirty="0"/>
                <a:t>Compare with observed data</a:t>
              </a:r>
            </a:p>
          </p:txBody>
        </p:sp>
        <p:sp>
          <p:nvSpPr>
            <p:cNvPr id="20" name="19 CuadroTexto"/>
            <p:cNvSpPr txBox="1"/>
            <p:nvPr/>
          </p:nvSpPr>
          <p:spPr>
            <a:xfrm>
              <a:off x="2286000" y="5420957"/>
              <a:ext cx="3048001" cy="518431"/>
            </a:xfrm>
            <a:prstGeom prst="rect">
              <a:avLst/>
            </a:prstGeom>
            <a:noFill/>
            <a:ln>
              <a:noFill/>
            </a:ln>
          </p:spPr>
          <p:txBody>
            <a:bodyPr wrap="square" rtlCol="0">
              <a:spAutoFit/>
            </a:bodyPr>
            <a:lstStyle/>
            <a:p>
              <a:pPr algn="ctr"/>
              <a:r>
                <a:rPr lang="en-US" sz="1200" b="1" dirty="0"/>
                <a:t>Retain simulation parameters given </a:t>
              </a:r>
              <a:r>
                <a:rPr lang="en-US" sz="1200" b="1" dirty="0">
                  <a:latin typeface="Symbol" panose="05050102010706020507" pitchFamily="18" charset="2"/>
                </a:rPr>
                <a:t>e</a:t>
              </a:r>
              <a:r>
                <a:rPr lang="en-US" sz="1200" b="1" dirty="0"/>
                <a:t> threshold</a:t>
              </a:r>
            </a:p>
          </p:txBody>
        </p:sp>
        <p:sp>
          <p:nvSpPr>
            <p:cNvPr id="24" name="23 Llamada de flecha hacia abajo"/>
            <p:cNvSpPr/>
            <p:nvPr/>
          </p:nvSpPr>
          <p:spPr>
            <a:xfrm>
              <a:off x="2590800" y="2834859"/>
              <a:ext cx="2438400" cy="1447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4" name="3 Rectángulo"/>
          <p:cNvSpPr/>
          <p:nvPr/>
        </p:nvSpPr>
        <p:spPr>
          <a:xfrm>
            <a:off x="2761192" y="1623485"/>
            <a:ext cx="3036711" cy="477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542970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8"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1" name="TextBox 20"/>
          <p:cNvSpPr txBox="1"/>
          <p:nvPr/>
        </p:nvSpPr>
        <p:spPr>
          <a:xfrm>
            <a:off x="3244084" y="1186480"/>
            <a:ext cx="5302285" cy="646331"/>
          </a:xfrm>
          <a:prstGeom prst="rect">
            <a:avLst/>
          </a:prstGeom>
          <a:noFill/>
        </p:spPr>
        <p:txBody>
          <a:bodyPr wrap="none" rtlCol="0">
            <a:spAutoFit/>
          </a:bodyPr>
          <a:lstStyle/>
          <a:p>
            <a:r>
              <a:rPr lang="en-US" sz="3600" dirty="0"/>
              <a:t>SOLUTION 3: ABC weighted</a:t>
            </a:r>
          </a:p>
        </p:txBody>
      </p:sp>
      <p:sp>
        <p:nvSpPr>
          <p:cNvPr id="23" name="TextBox 22"/>
          <p:cNvSpPr txBox="1"/>
          <p:nvPr/>
        </p:nvSpPr>
        <p:spPr>
          <a:xfrm>
            <a:off x="4909584" y="1930250"/>
            <a:ext cx="2115451" cy="707886"/>
          </a:xfrm>
          <a:prstGeom prst="rect">
            <a:avLst/>
          </a:prstGeom>
          <a:noFill/>
        </p:spPr>
        <p:txBody>
          <a:bodyPr wrap="none" rtlCol="0">
            <a:spAutoFit/>
          </a:bodyPr>
          <a:lstStyle/>
          <a:p>
            <a:r>
              <a:rPr lang="en-US" sz="4000" dirty="0"/>
              <a:t>“</a:t>
            </a:r>
            <a:r>
              <a:rPr lang="en-US" sz="4000" i="1" dirty="0"/>
              <a:t>Closest</a:t>
            </a:r>
            <a:r>
              <a:rPr lang="en-US" sz="4000" dirty="0"/>
              <a:t>”</a:t>
            </a:r>
          </a:p>
        </p:txBody>
      </p:sp>
      <mc:AlternateContent xmlns:mc="http://schemas.openxmlformats.org/markup-compatibility/2006" xmlns:a14="http://schemas.microsoft.com/office/drawing/2010/main">
        <mc:Choice Requires="a14">
          <p:sp>
            <p:nvSpPr>
              <p:cNvPr id="9" name="TextBox 8"/>
              <p:cNvSpPr txBox="1"/>
              <p:nvPr/>
            </p:nvSpPr>
            <p:spPr>
              <a:xfrm>
                <a:off x="3018478" y="2735575"/>
                <a:ext cx="6106415" cy="492443"/>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𝐷</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𝐷𝑎𝑡𝑎</m:t>
                              </m:r>
                            </m:e>
                            <m:sub>
                              <m:r>
                                <a:rPr lang="en-US" sz="3200" b="0" i="1" smtClean="0">
                                  <a:latin typeface="Cambria Math" panose="02040503050406030204" pitchFamily="18" charset="0"/>
                                </a:rPr>
                                <m:t>𝑜𝑏𝑠</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𝐷𝑎𝑡𝑎</m:t>
                              </m:r>
                            </m:e>
                            <m:sub>
                              <m:r>
                                <a:rPr lang="en-US" sz="3200" b="0" i="1" smtClean="0">
                                  <a:latin typeface="Cambria Math" panose="02040503050406030204" pitchFamily="18" charset="0"/>
                                </a:rPr>
                                <m:t>𝑠𝑖𝑚</m:t>
                              </m:r>
                            </m:sub>
                          </m:sSub>
                        </m:e>
                      </m:d>
                      <m:r>
                        <a:rPr lang="en-US" sz="3200" b="0" i="1" smtClean="0">
                          <a:latin typeface="Cambria Math" panose="02040503050406030204" pitchFamily="18" charset="0"/>
                        </a:rPr>
                        <m:t>&lt;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𝜀</m:t>
                          </m:r>
                        </m:e>
                        <m:sub>
                          <m:r>
                            <a:rPr lang="en-US" sz="3200" b="0" i="1" smtClean="0">
                              <a:latin typeface="Cambria Math" panose="02040503050406030204" pitchFamily="18" charset="0"/>
                              <a:ea typeface="Cambria Math" panose="02040503050406030204" pitchFamily="18" charset="0"/>
                            </a:rPr>
                            <m:t>𝑡h𝑟𝑒𝑠h𝑜𝑙𝑑</m:t>
                          </m:r>
                          <m:r>
                            <m:rPr>
                              <m:nor/>
                            </m:rPr>
                            <a:rPr lang="en-US" sz="3200" dirty="0"/>
                            <m:t> </m:t>
                          </m:r>
                        </m:sub>
                      </m:sSub>
                    </m:oMath>
                  </m:oMathPara>
                </a14:m>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3018478" y="2735575"/>
                <a:ext cx="6106415" cy="4924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665059" y="3769500"/>
                <a:ext cx="10604500" cy="2308324"/>
              </a:xfrm>
              <a:prstGeom prst="rect">
                <a:avLst/>
              </a:prstGeom>
              <a:noFill/>
            </p:spPr>
            <p:txBody>
              <a:bodyPr wrap="square" rtlCol="0">
                <a:spAutoFit/>
              </a:bodyPr>
              <a:lstStyle/>
              <a:p>
                <a:pPr algn="ctr"/>
                <a:r>
                  <a:rPr lang="en-US" sz="3600" dirty="0"/>
                  <a:t>“</a:t>
                </a:r>
                <a:r>
                  <a:rPr lang="en-US" sz="3600" i="1" dirty="0"/>
                  <a:t>The closest I am to the observed, the more likely I have generated the data</a:t>
                </a:r>
                <a:r>
                  <a:rPr lang="en-US" sz="3600" dirty="0"/>
                  <a:t>”</a:t>
                </a:r>
              </a:p>
              <a:p>
                <a:pPr algn="ctr"/>
                <a:r>
                  <a:rPr lang="en-US" sz="3600" dirty="0"/>
                  <a:t>Give more probability to sets of </a:t>
                </a:r>
                <a14:m>
                  <m:oMath xmlns:m="http://schemas.openxmlformats.org/officeDocument/2006/math">
                    <m:r>
                      <a:rPr lang="en-US" sz="3600" i="1" smtClean="0">
                        <a:latin typeface="Cambria Math" panose="02040503050406030204" pitchFamily="18" charset="0"/>
                        <a:ea typeface="Cambria Math" panose="02040503050406030204" pitchFamily="18" charset="0"/>
                      </a:rPr>
                      <m:t>𝜃</m:t>
                    </m:r>
                  </m:oMath>
                </a14:m>
                <a:r>
                  <a:rPr lang="en-US" sz="3600" dirty="0"/>
                  <a:t>  values that generate simulations that are closest to the observed data</a:t>
                </a:r>
              </a:p>
            </p:txBody>
          </p:sp>
        </mc:Choice>
        <mc:Fallback xmlns="">
          <p:sp>
            <p:nvSpPr>
              <p:cNvPr id="2" name="TextBox 1"/>
              <p:cNvSpPr txBox="1">
                <a:spLocks noRot="1" noChangeAspect="1" noMove="1" noResize="1" noEditPoints="1" noAdjustHandles="1" noChangeArrowheads="1" noChangeShapeType="1" noTextEdit="1"/>
              </p:cNvSpPr>
              <p:nvPr/>
            </p:nvSpPr>
            <p:spPr>
              <a:xfrm>
                <a:off x="665059" y="3769500"/>
                <a:ext cx="10604500" cy="2308324"/>
              </a:xfrm>
              <a:prstGeom prst="rect">
                <a:avLst/>
              </a:prstGeom>
              <a:blipFill>
                <a:blip r:embed="rId5"/>
                <a:stretch>
                  <a:fillRect l="-1092" t="-3958" r="-1954" b="-8971"/>
                </a:stretch>
              </a:blipFill>
            </p:spPr>
            <p:txBody>
              <a:bodyPr/>
              <a:lstStyle/>
              <a:p>
                <a:r>
                  <a:rPr lang="en-US">
                    <a:noFill/>
                  </a:rPr>
                  <a:t> </a:t>
                </a:r>
              </a:p>
            </p:txBody>
          </p:sp>
        </mc:Fallback>
      </mc:AlternateContent>
    </p:spTree>
    <p:extLst>
      <p:ext uri="{BB962C8B-B14F-4D97-AF65-F5344CB8AC3E}">
        <p14:creationId xmlns:p14="http://schemas.microsoft.com/office/powerpoint/2010/main" val="1287957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5"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1" name="TextBox 20"/>
          <p:cNvSpPr txBox="1"/>
          <p:nvPr/>
        </p:nvSpPr>
        <p:spPr>
          <a:xfrm>
            <a:off x="3244084" y="1186480"/>
            <a:ext cx="5302285" cy="646331"/>
          </a:xfrm>
          <a:prstGeom prst="rect">
            <a:avLst/>
          </a:prstGeom>
          <a:noFill/>
        </p:spPr>
        <p:txBody>
          <a:bodyPr wrap="none" rtlCol="0">
            <a:spAutoFit/>
          </a:bodyPr>
          <a:lstStyle/>
          <a:p>
            <a:r>
              <a:rPr lang="en-US" sz="3600" dirty="0"/>
              <a:t>SOLUTION 3: ABC weighted</a:t>
            </a:r>
          </a:p>
        </p:txBody>
      </p:sp>
      <p:sp>
        <p:nvSpPr>
          <p:cNvPr id="2" name="TextBox 1"/>
          <p:cNvSpPr txBox="1"/>
          <p:nvPr/>
        </p:nvSpPr>
        <p:spPr>
          <a:xfrm>
            <a:off x="737630" y="1832811"/>
            <a:ext cx="10604500" cy="646331"/>
          </a:xfrm>
          <a:prstGeom prst="rect">
            <a:avLst/>
          </a:prstGeom>
          <a:noFill/>
        </p:spPr>
        <p:txBody>
          <a:bodyPr wrap="square" rtlCol="0">
            <a:spAutoFit/>
          </a:bodyPr>
          <a:lstStyle/>
          <a:p>
            <a:pPr algn="ctr"/>
            <a:r>
              <a:rPr lang="en-US" sz="3600" dirty="0"/>
              <a:t>How?</a:t>
            </a:r>
          </a:p>
        </p:txBody>
      </p:sp>
      <p:cxnSp>
        <p:nvCxnSpPr>
          <p:cNvPr id="5" name="Straight Connector 4"/>
          <p:cNvCxnSpPr/>
          <p:nvPr/>
        </p:nvCxnSpPr>
        <p:spPr>
          <a:xfrm>
            <a:off x="3025022" y="5792271"/>
            <a:ext cx="6487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25022" y="2741471"/>
            <a:ext cx="0" cy="3050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rot="16200000">
                <a:off x="1311886" y="3908033"/>
                <a:ext cx="23047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𝐷𝑎𝑡𝑎</m:t>
                              </m:r>
                            </m:e>
                            <m:sub>
                              <m:r>
                                <a:rPr lang="en-US" i="1">
                                  <a:latin typeface="Cambria Math" panose="02040503050406030204" pitchFamily="18" charset="0"/>
                                </a:rPr>
                                <m:t>𝑜𝑏𝑠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𝐷𝑎𝑡𝑎</m:t>
                              </m:r>
                            </m:e>
                            <m:sub>
                              <m:r>
                                <a:rPr lang="en-US" i="1">
                                  <a:latin typeface="Cambria Math" panose="02040503050406030204" pitchFamily="18" charset="0"/>
                                </a:rPr>
                                <m:t>𝑠𝑖𝑚</m:t>
                              </m:r>
                            </m:sub>
                          </m:sSub>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rot="16200000">
                <a:off x="1311886" y="3908033"/>
                <a:ext cx="230479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945543" y="5792271"/>
                <a:ext cx="646844"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𝜃</m:t>
                      </m:r>
                    </m:oMath>
                  </m:oMathPara>
                </a14:m>
                <a:endParaRPr lang="en-US" sz="4400" dirty="0"/>
              </a:p>
            </p:txBody>
          </p:sp>
        </mc:Choice>
        <mc:Fallback xmlns="">
          <p:sp>
            <p:nvSpPr>
              <p:cNvPr id="14" name="Rectangle 13"/>
              <p:cNvSpPr>
                <a:spLocks noRot="1" noChangeAspect="1" noMove="1" noResize="1" noEditPoints="1" noAdjustHandles="1" noChangeArrowheads="1" noChangeShapeType="1" noTextEdit="1"/>
              </p:cNvSpPr>
              <p:nvPr/>
            </p:nvSpPr>
            <p:spPr>
              <a:xfrm>
                <a:off x="5945543" y="5792271"/>
                <a:ext cx="646844" cy="769441"/>
              </a:xfrm>
              <a:prstGeom prst="rect">
                <a:avLst/>
              </a:prstGeom>
              <a:blipFill>
                <a:blip r:embed="rId5"/>
                <a:stretch>
                  <a:fillRect/>
                </a:stretch>
              </a:blipFill>
            </p:spPr>
            <p:txBody>
              <a:bodyPr/>
              <a:lstStyle/>
              <a:p>
                <a:r>
                  <a:rPr lang="en-US">
                    <a:noFill/>
                  </a:rPr>
                  <a:t> </a:t>
                </a:r>
              </a:p>
            </p:txBody>
          </p:sp>
        </mc:Fallback>
      </mc:AlternateContent>
      <p:sp>
        <p:nvSpPr>
          <p:cNvPr id="12" name="Freeform 11"/>
          <p:cNvSpPr/>
          <p:nvPr/>
        </p:nvSpPr>
        <p:spPr>
          <a:xfrm>
            <a:off x="3120571" y="2512043"/>
            <a:ext cx="6487886" cy="3207708"/>
          </a:xfrm>
          <a:custGeom>
            <a:avLst/>
            <a:gdLst>
              <a:gd name="connsiteX0" fmla="*/ 0 w 6487886"/>
              <a:gd name="connsiteY0" fmla="*/ 812800 h 3207708"/>
              <a:gd name="connsiteX1" fmla="*/ 304800 w 6487886"/>
              <a:gd name="connsiteY1" fmla="*/ 957943 h 3207708"/>
              <a:gd name="connsiteX2" fmla="*/ 740229 w 6487886"/>
              <a:gd name="connsiteY2" fmla="*/ 1611086 h 3207708"/>
              <a:gd name="connsiteX3" fmla="*/ 943429 w 6487886"/>
              <a:gd name="connsiteY3" fmla="*/ 2989943 h 3207708"/>
              <a:gd name="connsiteX4" fmla="*/ 1248229 w 6487886"/>
              <a:gd name="connsiteY4" fmla="*/ 3193143 h 3207708"/>
              <a:gd name="connsiteX5" fmla="*/ 1509486 w 6487886"/>
              <a:gd name="connsiteY5" fmla="*/ 2873829 h 3207708"/>
              <a:gd name="connsiteX6" fmla="*/ 1785258 w 6487886"/>
              <a:gd name="connsiteY6" fmla="*/ 2206172 h 3207708"/>
              <a:gd name="connsiteX7" fmla="*/ 2191658 w 6487886"/>
              <a:gd name="connsiteY7" fmla="*/ 1480457 h 3207708"/>
              <a:gd name="connsiteX8" fmla="*/ 2873829 w 6487886"/>
              <a:gd name="connsiteY8" fmla="*/ 551543 h 3207708"/>
              <a:gd name="connsiteX9" fmla="*/ 3643086 w 6487886"/>
              <a:gd name="connsiteY9" fmla="*/ 333829 h 3207708"/>
              <a:gd name="connsiteX10" fmla="*/ 4586515 w 6487886"/>
              <a:gd name="connsiteY10" fmla="*/ 159657 h 3207708"/>
              <a:gd name="connsiteX11" fmla="*/ 5863772 w 6487886"/>
              <a:gd name="connsiteY11" fmla="*/ 58057 h 3207708"/>
              <a:gd name="connsiteX12" fmla="*/ 6487886 w 6487886"/>
              <a:gd name="connsiteY12" fmla="*/ 0 h 320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87886" h="3207708">
                <a:moveTo>
                  <a:pt x="0" y="812800"/>
                </a:moveTo>
                <a:cubicBezTo>
                  <a:pt x="90714" y="818847"/>
                  <a:pt x="181429" y="824895"/>
                  <a:pt x="304800" y="957943"/>
                </a:cubicBezTo>
                <a:cubicBezTo>
                  <a:pt x="428171" y="1090991"/>
                  <a:pt x="633791" y="1272419"/>
                  <a:pt x="740229" y="1611086"/>
                </a:cubicBezTo>
                <a:cubicBezTo>
                  <a:pt x="846667" y="1949753"/>
                  <a:pt x="858762" y="2726267"/>
                  <a:pt x="943429" y="2989943"/>
                </a:cubicBezTo>
                <a:cubicBezTo>
                  <a:pt x="1028096" y="3253619"/>
                  <a:pt x="1153886" y="3212495"/>
                  <a:pt x="1248229" y="3193143"/>
                </a:cubicBezTo>
                <a:cubicBezTo>
                  <a:pt x="1342572" y="3173791"/>
                  <a:pt x="1419981" y="3038324"/>
                  <a:pt x="1509486" y="2873829"/>
                </a:cubicBezTo>
                <a:cubicBezTo>
                  <a:pt x="1598991" y="2709334"/>
                  <a:pt x="1671563" y="2438401"/>
                  <a:pt x="1785258" y="2206172"/>
                </a:cubicBezTo>
                <a:cubicBezTo>
                  <a:pt x="1898953" y="1973943"/>
                  <a:pt x="2010229" y="1756229"/>
                  <a:pt x="2191658" y="1480457"/>
                </a:cubicBezTo>
                <a:cubicBezTo>
                  <a:pt x="2373087" y="1204685"/>
                  <a:pt x="2631924" y="742648"/>
                  <a:pt x="2873829" y="551543"/>
                </a:cubicBezTo>
                <a:cubicBezTo>
                  <a:pt x="3115734" y="360438"/>
                  <a:pt x="3357638" y="399143"/>
                  <a:pt x="3643086" y="333829"/>
                </a:cubicBezTo>
                <a:cubicBezTo>
                  <a:pt x="3928534" y="268515"/>
                  <a:pt x="4216401" y="205619"/>
                  <a:pt x="4586515" y="159657"/>
                </a:cubicBezTo>
                <a:cubicBezTo>
                  <a:pt x="4956629" y="113695"/>
                  <a:pt x="5863772" y="58057"/>
                  <a:pt x="5863772" y="58057"/>
                </a:cubicBezTo>
                <a:lnTo>
                  <a:pt x="648788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028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1" name="TextBox 20"/>
          <p:cNvSpPr txBox="1"/>
          <p:nvPr/>
        </p:nvSpPr>
        <p:spPr>
          <a:xfrm>
            <a:off x="3244084" y="1186480"/>
            <a:ext cx="5302285" cy="646331"/>
          </a:xfrm>
          <a:prstGeom prst="rect">
            <a:avLst/>
          </a:prstGeom>
          <a:noFill/>
        </p:spPr>
        <p:txBody>
          <a:bodyPr wrap="none" rtlCol="0">
            <a:spAutoFit/>
          </a:bodyPr>
          <a:lstStyle/>
          <a:p>
            <a:r>
              <a:rPr lang="en-US" sz="3600" dirty="0"/>
              <a:t>SOLUTION 3: ABC weighted</a:t>
            </a:r>
          </a:p>
        </p:txBody>
      </p:sp>
      <p:sp>
        <p:nvSpPr>
          <p:cNvPr id="2" name="TextBox 1"/>
          <p:cNvSpPr txBox="1"/>
          <p:nvPr/>
        </p:nvSpPr>
        <p:spPr>
          <a:xfrm>
            <a:off x="737630" y="1832811"/>
            <a:ext cx="10604500" cy="646331"/>
          </a:xfrm>
          <a:prstGeom prst="rect">
            <a:avLst/>
          </a:prstGeom>
          <a:noFill/>
        </p:spPr>
        <p:txBody>
          <a:bodyPr wrap="square" rtlCol="0">
            <a:spAutoFit/>
          </a:bodyPr>
          <a:lstStyle/>
          <a:p>
            <a:pPr algn="ctr"/>
            <a:r>
              <a:rPr lang="en-US" sz="3600" dirty="0"/>
              <a:t>How?</a:t>
            </a:r>
          </a:p>
        </p:txBody>
      </p:sp>
      <p:cxnSp>
        <p:nvCxnSpPr>
          <p:cNvPr id="5" name="Straight Connector 4"/>
          <p:cNvCxnSpPr/>
          <p:nvPr/>
        </p:nvCxnSpPr>
        <p:spPr>
          <a:xfrm>
            <a:off x="3025022" y="5792271"/>
            <a:ext cx="6487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25022" y="2741471"/>
            <a:ext cx="0" cy="3050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rot="16200000">
                <a:off x="1311886" y="3908033"/>
                <a:ext cx="23047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𝐷𝑎𝑡𝑎</m:t>
                              </m:r>
                            </m:e>
                            <m:sub>
                              <m:r>
                                <a:rPr lang="en-US" i="1">
                                  <a:latin typeface="Cambria Math" panose="02040503050406030204" pitchFamily="18" charset="0"/>
                                </a:rPr>
                                <m:t>𝑜𝑏𝑠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𝐷𝑎𝑡𝑎</m:t>
                              </m:r>
                            </m:e>
                            <m:sub>
                              <m:r>
                                <a:rPr lang="en-US" i="1">
                                  <a:latin typeface="Cambria Math" panose="02040503050406030204" pitchFamily="18" charset="0"/>
                                </a:rPr>
                                <m:t>𝑠𝑖𝑚</m:t>
                              </m:r>
                            </m:sub>
                          </m:sSub>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rot="16200000">
                <a:off x="1311886" y="3908033"/>
                <a:ext cx="230479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945543" y="5792271"/>
                <a:ext cx="646844"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𝜃</m:t>
                      </m:r>
                    </m:oMath>
                  </m:oMathPara>
                </a14:m>
                <a:endParaRPr lang="en-US" sz="4400" dirty="0"/>
              </a:p>
            </p:txBody>
          </p:sp>
        </mc:Choice>
        <mc:Fallback xmlns="">
          <p:sp>
            <p:nvSpPr>
              <p:cNvPr id="14" name="Rectangle 13"/>
              <p:cNvSpPr>
                <a:spLocks noRot="1" noChangeAspect="1" noMove="1" noResize="1" noEditPoints="1" noAdjustHandles="1" noChangeArrowheads="1" noChangeShapeType="1" noTextEdit="1"/>
              </p:cNvSpPr>
              <p:nvPr/>
            </p:nvSpPr>
            <p:spPr>
              <a:xfrm>
                <a:off x="5945543" y="5792271"/>
                <a:ext cx="646844" cy="769441"/>
              </a:xfrm>
              <a:prstGeom prst="rect">
                <a:avLst/>
              </a:prstGeom>
              <a:blipFill>
                <a:blip r:embed="rId5"/>
                <a:stretch>
                  <a:fillRect/>
                </a:stretch>
              </a:blipFill>
            </p:spPr>
            <p:txBody>
              <a:bodyPr/>
              <a:lstStyle/>
              <a:p>
                <a:r>
                  <a:rPr lang="en-US">
                    <a:noFill/>
                  </a:rPr>
                  <a:t> </a:t>
                </a:r>
              </a:p>
            </p:txBody>
          </p:sp>
        </mc:Fallback>
      </mc:AlternateContent>
      <p:sp>
        <p:nvSpPr>
          <p:cNvPr id="12" name="Freeform 11"/>
          <p:cNvSpPr/>
          <p:nvPr/>
        </p:nvSpPr>
        <p:spPr>
          <a:xfrm>
            <a:off x="3120571" y="2512043"/>
            <a:ext cx="6487886" cy="3207708"/>
          </a:xfrm>
          <a:custGeom>
            <a:avLst/>
            <a:gdLst>
              <a:gd name="connsiteX0" fmla="*/ 0 w 6487886"/>
              <a:gd name="connsiteY0" fmla="*/ 812800 h 3207708"/>
              <a:gd name="connsiteX1" fmla="*/ 304800 w 6487886"/>
              <a:gd name="connsiteY1" fmla="*/ 957943 h 3207708"/>
              <a:gd name="connsiteX2" fmla="*/ 740229 w 6487886"/>
              <a:gd name="connsiteY2" fmla="*/ 1611086 h 3207708"/>
              <a:gd name="connsiteX3" fmla="*/ 943429 w 6487886"/>
              <a:gd name="connsiteY3" fmla="*/ 2989943 h 3207708"/>
              <a:gd name="connsiteX4" fmla="*/ 1248229 w 6487886"/>
              <a:gd name="connsiteY4" fmla="*/ 3193143 h 3207708"/>
              <a:gd name="connsiteX5" fmla="*/ 1509486 w 6487886"/>
              <a:gd name="connsiteY5" fmla="*/ 2873829 h 3207708"/>
              <a:gd name="connsiteX6" fmla="*/ 1785258 w 6487886"/>
              <a:gd name="connsiteY6" fmla="*/ 2206172 h 3207708"/>
              <a:gd name="connsiteX7" fmla="*/ 2191658 w 6487886"/>
              <a:gd name="connsiteY7" fmla="*/ 1480457 h 3207708"/>
              <a:gd name="connsiteX8" fmla="*/ 2873829 w 6487886"/>
              <a:gd name="connsiteY8" fmla="*/ 551543 h 3207708"/>
              <a:gd name="connsiteX9" fmla="*/ 3643086 w 6487886"/>
              <a:gd name="connsiteY9" fmla="*/ 333829 h 3207708"/>
              <a:gd name="connsiteX10" fmla="*/ 4586515 w 6487886"/>
              <a:gd name="connsiteY10" fmla="*/ 159657 h 3207708"/>
              <a:gd name="connsiteX11" fmla="*/ 5863772 w 6487886"/>
              <a:gd name="connsiteY11" fmla="*/ 58057 h 3207708"/>
              <a:gd name="connsiteX12" fmla="*/ 6487886 w 6487886"/>
              <a:gd name="connsiteY12" fmla="*/ 0 h 320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87886" h="3207708">
                <a:moveTo>
                  <a:pt x="0" y="812800"/>
                </a:moveTo>
                <a:cubicBezTo>
                  <a:pt x="90714" y="818847"/>
                  <a:pt x="181429" y="824895"/>
                  <a:pt x="304800" y="957943"/>
                </a:cubicBezTo>
                <a:cubicBezTo>
                  <a:pt x="428171" y="1090991"/>
                  <a:pt x="633791" y="1272419"/>
                  <a:pt x="740229" y="1611086"/>
                </a:cubicBezTo>
                <a:cubicBezTo>
                  <a:pt x="846667" y="1949753"/>
                  <a:pt x="858762" y="2726267"/>
                  <a:pt x="943429" y="2989943"/>
                </a:cubicBezTo>
                <a:cubicBezTo>
                  <a:pt x="1028096" y="3253619"/>
                  <a:pt x="1153886" y="3212495"/>
                  <a:pt x="1248229" y="3193143"/>
                </a:cubicBezTo>
                <a:cubicBezTo>
                  <a:pt x="1342572" y="3173791"/>
                  <a:pt x="1419981" y="3038324"/>
                  <a:pt x="1509486" y="2873829"/>
                </a:cubicBezTo>
                <a:cubicBezTo>
                  <a:pt x="1598991" y="2709334"/>
                  <a:pt x="1671563" y="2438401"/>
                  <a:pt x="1785258" y="2206172"/>
                </a:cubicBezTo>
                <a:cubicBezTo>
                  <a:pt x="1898953" y="1973943"/>
                  <a:pt x="2010229" y="1756229"/>
                  <a:pt x="2191658" y="1480457"/>
                </a:cubicBezTo>
                <a:cubicBezTo>
                  <a:pt x="2373087" y="1204685"/>
                  <a:pt x="2631924" y="742648"/>
                  <a:pt x="2873829" y="551543"/>
                </a:cubicBezTo>
                <a:cubicBezTo>
                  <a:pt x="3115734" y="360438"/>
                  <a:pt x="3357638" y="399143"/>
                  <a:pt x="3643086" y="333829"/>
                </a:cubicBezTo>
                <a:cubicBezTo>
                  <a:pt x="3928534" y="268515"/>
                  <a:pt x="4216401" y="205619"/>
                  <a:pt x="4586515" y="159657"/>
                </a:cubicBezTo>
                <a:cubicBezTo>
                  <a:pt x="4956629" y="113695"/>
                  <a:pt x="5863772" y="58057"/>
                  <a:pt x="5863772" y="58057"/>
                </a:cubicBezTo>
                <a:lnTo>
                  <a:pt x="648788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103319" y="2505020"/>
            <a:ext cx="6610025" cy="32406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79619" y="2940299"/>
            <a:ext cx="447629" cy="230479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314932" y="4082205"/>
            <a:ext cx="855362" cy="369332"/>
          </a:xfrm>
          <a:prstGeom prst="rect">
            <a:avLst/>
          </a:prstGeom>
          <a:noFill/>
        </p:spPr>
        <p:txBody>
          <a:bodyPr wrap="none" rtlCol="0">
            <a:spAutoFit/>
          </a:bodyPr>
          <a:lstStyle/>
          <a:p>
            <a:r>
              <a:rPr lang="en-US" dirty="0"/>
              <a:t>Weight</a:t>
            </a:r>
          </a:p>
        </p:txBody>
      </p:sp>
      <p:sp>
        <p:nvSpPr>
          <p:cNvPr id="8" name="Freeform 7"/>
          <p:cNvSpPr/>
          <p:nvPr/>
        </p:nvSpPr>
        <p:spPr>
          <a:xfrm>
            <a:off x="3071004" y="2754795"/>
            <a:ext cx="6443932" cy="2947910"/>
          </a:xfrm>
          <a:custGeom>
            <a:avLst/>
            <a:gdLst>
              <a:gd name="connsiteX0" fmla="*/ 0 w 6443932"/>
              <a:gd name="connsiteY0" fmla="*/ 2852375 h 2947910"/>
              <a:gd name="connsiteX1" fmla="*/ 327804 w 6443932"/>
              <a:gd name="connsiteY1" fmla="*/ 2843748 h 2947910"/>
              <a:gd name="connsiteX2" fmla="*/ 629728 w 6443932"/>
              <a:gd name="connsiteY2" fmla="*/ 2852375 h 2947910"/>
              <a:gd name="connsiteX3" fmla="*/ 750498 w 6443932"/>
              <a:gd name="connsiteY3" fmla="*/ 2843748 h 2947910"/>
              <a:gd name="connsiteX4" fmla="*/ 879894 w 6443932"/>
              <a:gd name="connsiteY4" fmla="*/ 2619462 h 2947910"/>
              <a:gd name="connsiteX5" fmla="*/ 966158 w 6443932"/>
              <a:gd name="connsiteY5" fmla="*/ 2153635 h 2947910"/>
              <a:gd name="connsiteX6" fmla="*/ 1190445 w 6443932"/>
              <a:gd name="connsiteY6" fmla="*/ 920058 h 2947910"/>
              <a:gd name="connsiteX7" fmla="*/ 1337094 w 6443932"/>
              <a:gd name="connsiteY7" fmla="*/ 169560 h 2947910"/>
              <a:gd name="connsiteX8" fmla="*/ 1518249 w 6443932"/>
              <a:gd name="connsiteY8" fmla="*/ 238571 h 2947910"/>
              <a:gd name="connsiteX9" fmla="*/ 1699404 w 6443932"/>
              <a:gd name="connsiteY9" fmla="*/ 2679847 h 2947910"/>
              <a:gd name="connsiteX10" fmla="*/ 2518913 w 6443932"/>
              <a:gd name="connsiteY10" fmla="*/ 2912760 h 2947910"/>
              <a:gd name="connsiteX11" fmla="*/ 6443932 w 6443932"/>
              <a:gd name="connsiteY11" fmla="*/ 2930013 h 294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43932" h="2947910">
                <a:moveTo>
                  <a:pt x="0" y="2852375"/>
                </a:moveTo>
                <a:cubicBezTo>
                  <a:pt x="111424" y="2848061"/>
                  <a:pt x="222849" y="2843748"/>
                  <a:pt x="327804" y="2843748"/>
                </a:cubicBezTo>
                <a:cubicBezTo>
                  <a:pt x="432759" y="2843748"/>
                  <a:pt x="559279" y="2852375"/>
                  <a:pt x="629728" y="2852375"/>
                </a:cubicBezTo>
                <a:cubicBezTo>
                  <a:pt x="700177" y="2852375"/>
                  <a:pt x="708804" y="2882567"/>
                  <a:pt x="750498" y="2843748"/>
                </a:cubicBezTo>
                <a:cubicBezTo>
                  <a:pt x="792192" y="2804929"/>
                  <a:pt x="843951" y="2734481"/>
                  <a:pt x="879894" y="2619462"/>
                </a:cubicBezTo>
                <a:cubicBezTo>
                  <a:pt x="915837" y="2504443"/>
                  <a:pt x="914400" y="2436869"/>
                  <a:pt x="966158" y="2153635"/>
                </a:cubicBezTo>
                <a:cubicBezTo>
                  <a:pt x="1017916" y="1870401"/>
                  <a:pt x="1128622" y="1250737"/>
                  <a:pt x="1190445" y="920058"/>
                </a:cubicBezTo>
                <a:cubicBezTo>
                  <a:pt x="1252268" y="589379"/>
                  <a:pt x="1282460" y="283141"/>
                  <a:pt x="1337094" y="169560"/>
                </a:cubicBezTo>
                <a:cubicBezTo>
                  <a:pt x="1391728" y="55979"/>
                  <a:pt x="1457864" y="-179810"/>
                  <a:pt x="1518249" y="238571"/>
                </a:cubicBezTo>
                <a:cubicBezTo>
                  <a:pt x="1578634" y="656952"/>
                  <a:pt x="1532627" y="2234149"/>
                  <a:pt x="1699404" y="2679847"/>
                </a:cubicBezTo>
                <a:cubicBezTo>
                  <a:pt x="1866181" y="3125545"/>
                  <a:pt x="1728158" y="2871066"/>
                  <a:pt x="2518913" y="2912760"/>
                </a:cubicBezTo>
                <a:cubicBezTo>
                  <a:pt x="3309668" y="2954454"/>
                  <a:pt x="4876800" y="2942233"/>
                  <a:pt x="6443932" y="293001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683479" y="2284558"/>
            <a:ext cx="1624804" cy="369332"/>
          </a:xfrm>
          <a:prstGeom prst="rect">
            <a:avLst/>
          </a:prstGeom>
          <a:noFill/>
        </p:spPr>
        <p:txBody>
          <a:bodyPr wrap="none" rtlCol="0">
            <a:spAutoFit/>
          </a:bodyPr>
          <a:lstStyle/>
          <a:p>
            <a:r>
              <a:rPr lang="en-US" dirty="0"/>
              <a:t>Kernel function</a:t>
            </a:r>
          </a:p>
        </p:txBody>
      </p:sp>
    </p:spTree>
    <p:extLst>
      <p:ext uri="{BB962C8B-B14F-4D97-AF65-F5344CB8AC3E}">
        <p14:creationId xmlns:p14="http://schemas.microsoft.com/office/powerpoint/2010/main" val="27762637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0"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1" name="TextBox 20"/>
          <p:cNvSpPr txBox="1"/>
          <p:nvPr/>
        </p:nvSpPr>
        <p:spPr>
          <a:xfrm>
            <a:off x="3244084" y="1186480"/>
            <a:ext cx="5302285" cy="646331"/>
          </a:xfrm>
          <a:prstGeom prst="rect">
            <a:avLst/>
          </a:prstGeom>
          <a:noFill/>
        </p:spPr>
        <p:txBody>
          <a:bodyPr wrap="none" rtlCol="0">
            <a:spAutoFit/>
          </a:bodyPr>
          <a:lstStyle/>
          <a:p>
            <a:r>
              <a:rPr lang="en-US" sz="3600" dirty="0"/>
              <a:t>SOLUTION 3: ABC weighted</a:t>
            </a:r>
          </a:p>
        </p:txBody>
      </p:sp>
      <p:sp>
        <p:nvSpPr>
          <p:cNvPr id="2" name="TextBox 1"/>
          <p:cNvSpPr txBox="1"/>
          <p:nvPr/>
        </p:nvSpPr>
        <p:spPr>
          <a:xfrm>
            <a:off x="737630" y="1832811"/>
            <a:ext cx="10604500" cy="646331"/>
          </a:xfrm>
          <a:prstGeom prst="rect">
            <a:avLst/>
          </a:prstGeom>
          <a:noFill/>
        </p:spPr>
        <p:txBody>
          <a:bodyPr wrap="square" rtlCol="0">
            <a:spAutoFit/>
          </a:bodyPr>
          <a:lstStyle/>
          <a:p>
            <a:pPr algn="ctr"/>
            <a:r>
              <a:rPr lang="en-US" sz="3600" dirty="0"/>
              <a:t>Undesired effects…</a:t>
            </a:r>
          </a:p>
        </p:txBody>
      </p:sp>
      <p:cxnSp>
        <p:nvCxnSpPr>
          <p:cNvPr id="5" name="Straight Connector 4"/>
          <p:cNvCxnSpPr/>
          <p:nvPr/>
        </p:nvCxnSpPr>
        <p:spPr>
          <a:xfrm>
            <a:off x="3025022" y="5792271"/>
            <a:ext cx="6487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25022" y="2741471"/>
            <a:ext cx="0" cy="3050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p:cNvSpPr/>
              <p:nvPr/>
            </p:nvSpPr>
            <p:spPr>
              <a:xfrm rot="16200000">
                <a:off x="1311886" y="3908033"/>
                <a:ext cx="23047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𝐷𝑎𝑡𝑎</m:t>
                              </m:r>
                            </m:e>
                            <m:sub>
                              <m:r>
                                <a:rPr lang="en-US" i="1">
                                  <a:latin typeface="Cambria Math" panose="02040503050406030204" pitchFamily="18" charset="0"/>
                                </a:rPr>
                                <m:t>𝑜𝑏𝑠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𝐷𝑎𝑡𝑎</m:t>
                              </m:r>
                            </m:e>
                            <m:sub>
                              <m:r>
                                <a:rPr lang="en-US" i="1">
                                  <a:latin typeface="Cambria Math" panose="02040503050406030204" pitchFamily="18" charset="0"/>
                                </a:rPr>
                                <m:t>𝑠𝑖𝑚</m:t>
                              </m:r>
                            </m:sub>
                          </m:sSub>
                        </m:e>
                      </m:d>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rot="16200000">
                <a:off x="1311886" y="3908033"/>
                <a:ext cx="2304798"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945543" y="5792271"/>
                <a:ext cx="646844"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i="1">
                          <a:latin typeface="Cambria Math" panose="02040503050406030204" pitchFamily="18" charset="0"/>
                          <a:ea typeface="Cambria Math" panose="02040503050406030204" pitchFamily="18" charset="0"/>
                        </a:rPr>
                        <m:t>𝜃</m:t>
                      </m:r>
                    </m:oMath>
                  </m:oMathPara>
                </a14:m>
                <a:endParaRPr lang="en-US" sz="4400" dirty="0"/>
              </a:p>
            </p:txBody>
          </p:sp>
        </mc:Choice>
        <mc:Fallback xmlns="">
          <p:sp>
            <p:nvSpPr>
              <p:cNvPr id="14" name="Rectangle 13"/>
              <p:cNvSpPr>
                <a:spLocks noRot="1" noChangeAspect="1" noMove="1" noResize="1" noEditPoints="1" noAdjustHandles="1" noChangeArrowheads="1" noChangeShapeType="1" noTextEdit="1"/>
              </p:cNvSpPr>
              <p:nvPr/>
            </p:nvSpPr>
            <p:spPr>
              <a:xfrm>
                <a:off x="5945543" y="5792271"/>
                <a:ext cx="646844" cy="769441"/>
              </a:xfrm>
              <a:prstGeom prst="rect">
                <a:avLst/>
              </a:prstGeom>
              <a:blipFill>
                <a:blip r:embed="rId5"/>
                <a:stretch>
                  <a:fillRect/>
                </a:stretch>
              </a:blipFill>
            </p:spPr>
            <p:txBody>
              <a:bodyPr/>
              <a:lstStyle/>
              <a:p>
                <a:r>
                  <a:rPr lang="en-US">
                    <a:noFill/>
                  </a:rPr>
                  <a:t> </a:t>
                </a:r>
              </a:p>
            </p:txBody>
          </p:sp>
        </mc:Fallback>
      </mc:AlternateContent>
      <p:sp>
        <p:nvSpPr>
          <p:cNvPr id="12" name="Freeform 11"/>
          <p:cNvSpPr/>
          <p:nvPr/>
        </p:nvSpPr>
        <p:spPr>
          <a:xfrm>
            <a:off x="3120571" y="2512043"/>
            <a:ext cx="6487886" cy="3207708"/>
          </a:xfrm>
          <a:custGeom>
            <a:avLst/>
            <a:gdLst>
              <a:gd name="connsiteX0" fmla="*/ 0 w 6487886"/>
              <a:gd name="connsiteY0" fmla="*/ 812800 h 3207708"/>
              <a:gd name="connsiteX1" fmla="*/ 304800 w 6487886"/>
              <a:gd name="connsiteY1" fmla="*/ 957943 h 3207708"/>
              <a:gd name="connsiteX2" fmla="*/ 740229 w 6487886"/>
              <a:gd name="connsiteY2" fmla="*/ 1611086 h 3207708"/>
              <a:gd name="connsiteX3" fmla="*/ 943429 w 6487886"/>
              <a:gd name="connsiteY3" fmla="*/ 2989943 h 3207708"/>
              <a:gd name="connsiteX4" fmla="*/ 1248229 w 6487886"/>
              <a:gd name="connsiteY4" fmla="*/ 3193143 h 3207708"/>
              <a:gd name="connsiteX5" fmla="*/ 1509486 w 6487886"/>
              <a:gd name="connsiteY5" fmla="*/ 2873829 h 3207708"/>
              <a:gd name="connsiteX6" fmla="*/ 1785258 w 6487886"/>
              <a:gd name="connsiteY6" fmla="*/ 2206172 h 3207708"/>
              <a:gd name="connsiteX7" fmla="*/ 2191658 w 6487886"/>
              <a:gd name="connsiteY7" fmla="*/ 1480457 h 3207708"/>
              <a:gd name="connsiteX8" fmla="*/ 2873829 w 6487886"/>
              <a:gd name="connsiteY8" fmla="*/ 551543 h 3207708"/>
              <a:gd name="connsiteX9" fmla="*/ 3643086 w 6487886"/>
              <a:gd name="connsiteY9" fmla="*/ 333829 h 3207708"/>
              <a:gd name="connsiteX10" fmla="*/ 4586515 w 6487886"/>
              <a:gd name="connsiteY10" fmla="*/ 159657 h 3207708"/>
              <a:gd name="connsiteX11" fmla="*/ 5863772 w 6487886"/>
              <a:gd name="connsiteY11" fmla="*/ 58057 h 3207708"/>
              <a:gd name="connsiteX12" fmla="*/ 6487886 w 6487886"/>
              <a:gd name="connsiteY12" fmla="*/ 0 h 320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87886" h="3207708">
                <a:moveTo>
                  <a:pt x="0" y="812800"/>
                </a:moveTo>
                <a:cubicBezTo>
                  <a:pt x="90714" y="818847"/>
                  <a:pt x="181429" y="824895"/>
                  <a:pt x="304800" y="957943"/>
                </a:cubicBezTo>
                <a:cubicBezTo>
                  <a:pt x="428171" y="1090991"/>
                  <a:pt x="633791" y="1272419"/>
                  <a:pt x="740229" y="1611086"/>
                </a:cubicBezTo>
                <a:cubicBezTo>
                  <a:pt x="846667" y="1949753"/>
                  <a:pt x="858762" y="2726267"/>
                  <a:pt x="943429" y="2989943"/>
                </a:cubicBezTo>
                <a:cubicBezTo>
                  <a:pt x="1028096" y="3253619"/>
                  <a:pt x="1153886" y="3212495"/>
                  <a:pt x="1248229" y="3193143"/>
                </a:cubicBezTo>
                <a:cubicBezTo>
                  <a:pt x="1342572" y="3173791"/>
                  <a:pt x="1419981" y="3038324"/>
                  <a:pt x="1509486" y="2873829"/>
                </a:cubicBezTo>
                <a:cubicBezTo>
                  <a:pt x="1598991" y="2709334"/>
                  <a:pt x="1671563" y="2438401"/>
                  <a:pt x="1785258" y="2206172"/>
                </a:cubicBezTo>
                <a:cubicBezTo>
                  <a:pt x="1898953" y="1973943"/>
                  <a:pt x="2010229" y="1756229"/>
                  <a:pt x="2191658" y="1480457"/>
                </a:cubicBezTo>
                <a:cubicBezTo>
                  <a:pt x="2373087" y="1204685"/>
                  <a:pt x="2631924" y="742648"/>
                  <a:pt x="2873829" y="551543"/>
                </a:cubicBezTo>
                <a:cubicBezTo>
                  <a:pt x="3115734" y="360438"/>
                  <a:pt x="3357638" y="399143"/>
                  <a:pt x="3643086" y="333829"/>
                </a:cubicBezTo>
                <a:cubicBezTo>
                  <a:pt x="3928534" y="268515"/>
                  <a:pt x="4216401" y="205619"/>
                  <a:pt x="4586515" y="159657"/>
                </a:cubicBezTo>
                <a:cubicBezTo>
                  <a:pt x="4956629" y="113695"/>
                  <a:pt x="5863772" y="58057"/>
                  <a:pt x="5863772" y="58057"/>
                </a:cubicBezTo>
                <a:lnTo>
                  <a:pt x="6487886"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103319" y="2505020"/>
            <a:ext cx="6610025" cy="32406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79619" y="2940299"/>
            <a:ext cx="447629" cy="230479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a:off x="2314932" y="4082205"/>
            <a:ext cx="855362" cy="369332"/>
          </a:xfrm>
          <a:prstGeom prst="rect">
            <a:avLst/>
          </a:prstGeom>
          <a:noFill/>
        </p:spPr>
        <p:txBody>
          <a:bodyPr wrap="none" rtlCol="0">
            <a:spAutoFit/>
          </a:bodyPr>
          <a:lstStyle/>
          <a:p>
            <a:r>
              <a:rPr lang="en-US" dirty="0"/>
              <a:t>Weight</a:t>
            </a:r>
          </a:p>
        </p:txBody>
      </p:sp>
      <p:sp>
        <p:nvSpPr>
          <p:cNvPr id="8" name="Freeform 7"/>
          <p:cNvSpPr/>
          <p:nvPr/>
        </p:nvSpPr>
        <p:spPr>
          <a:xfrm>
            <a:off x="3071004" y="2754795"/>
            <a:ext cx="6443932" cy="2947910"/>
          </a:xfrm>
          <a:custGeom>
            <a:avLst/>
            <a:gdLst>
              <a:gd name="connsiteX0" fmla="*/ 0 w 6443932"/>
              <a:gd name="connsiteY0" fmla="*/ 2852375 h 2947910"/>
              <a:gd name="connsiteX1" fmla="*/ 327804 w 6443932"/>
              <a:gd name="connsiteY1" fmla="*/ 2843748 h 2947910"/>
              <a:gd name="connsiteX2" fmla="*/ 629728 w 6443932"/>
              <a:gd name="connsiteY2" fmla="*/ 2852375 h 2947910"/>
              <a:gd name="connsiteX3" fmla="*/ 750498 w 6443932"/>
              <a:gd name="connsiteY3" fmla="*/ 2843748 h 2947910"/>
              <a:gd name="connsiteX4" fmla="*/ 879894 w 6443932"/>
              <a:gd name="connsiteY4" fmla="*/ 2619462 h 2947910"/>
              <a:gd name="connsiteX5" fmla="*/ 966158 w 6443932"/>
              <a:gd name="connsiteY5" fmla="*/ 2153635 h 2947910"/>
              <a:gd name="connsiteX6" fmla="*/ 1190445 w 6443932"/>
              <a:gd name="connsiteY6" fmla="*/ 920058 h 2947910"/>
              <a:gd name="connsiteX7" fmla="*/ 1337094 w 6443932"/>
              <a:gd name="connsiteY7" fmla="*/ 169560 h 2947910"/>
              <a:gd name="connsiteX8" fmla="*/ 1518249 w 6443932"/>
              <a:gd name="connsiteY8" fmla="*/ 238571 h 2947910"/>
              <a:gd name="connsiteX9" fmla="*/ 1699404 w 6443932"/>
              <a:gd name="connsiteY9" fmla="*/ 2679847 h 2947910"/>
              <a:gd name="connsiteX10" fmla="*/ 2518913 w 6443932"/>
              <a:gd name="connsiteY10" fmla="*/ 2912760 h 2947910"/>
              <a:gd name="connsiteX11" fmla="*/ 6443932 w 6443932"/>
              <a:gd name="connsiteY11" fmla="*/ 2930013 h 294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43932" h="2947910">
                <a:moveTo>
                  <a:pt x="0" y="2852375"/>
                </a:moveTo>
                <a:cubicBezTo>
                  <a:pt x="111424" y="2848061"/>
                  <a:pt x="222849" y="2843748"/>
                  <a:pt x="327804" y="2843748"/>
                </a:cubicBezTo>
                <a:cubicBezTo>
                  <a:pt x="432759" y="2843748"/>
                  <a:pt x="559279" y="2852375"/>
                  <a:pt x="629728" y="2852375"/>
                </a:cubicBezTo>
                <a:cubicBezTo>
                  <a:pt x="700177" y="2852375"/>
                  <a:pt x="708804" y="2882567"/>
                  <a:pt x="750498" y="2843748"/>
                </a:cubicBezTo>
                <a:cubicBezTo>
                  <a:pt x="792192" y="2804929"/>
                  <a:pt x="843951" y="2734481"/>
                  <a:pt x="879894" y="2619462"/>
                </a:cubicBezTo>
                <a:cubicBezTo>
                  <a:pt x="915837" y="2504443"/>
                  <a:pt x="914400" y="2436869"/>
                  <a:pt x="966158" y="2153635"/>
                </a:cubicBezTo>
                <a:cubicBezTo>
                  <a:pt x="1017916" y="1870401"/>
                  <a:pt x="1128622" y="1250737"/>
                  <a:pt x="1190445" y="920058"/>
                </a:cubicBezTo>
                <a:cubicBezTo>
                  <a:pt x="1252268" y="589379"/>
                  <a:pt x="1282460" y="283141"/>
                  <a:pt x="1337094" y="169560"/>
                </a:cubicBezTo>
                <a:cubicBezTo>
                  <a:pt x="1391728" y="55979"/>
                  <a:pt x="1457864" y="-179810"/>
                  <a:pt x="1518249" y="238571"/>
                </a:cubicBezTo>
                <a:cubicBezTo>
                  <a:pt x="1578634" y="656952"/>
                  <a:pt x="1532627" y="2234149"/>
                  <a:pt x="1699404" y="2679847"/>
                </a:cubicBezTo>
                <a:cubicBezTo>
                  <a:pt x="1866181" y="3125545"/>
                  <a:pt x="1728158" y="2871066"/>
                  <a:pt x="2518913" y="2912760"/>
                </a:cubicBezTo>
                <a:cubicBezTo>
                  <a:pt x="3309668" y="2954454"/>
                  <a:pt x="4876800" y="2942233"/>
                  <a:pt x="6443932" y="2930013"/>
                </a:cubicBezTo>
              </a:path>
            </a:pathLst>
          </a:cu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088921" y="2512043"/>
            <a:ext cx="4252822" cy="397502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p:cNvSpPr/>
              <p:nvPr/>
            </p:nvSpPr>
            <p:spPr>
              <a:xfrm>
                <a:off x="8546369" y="2370074"/>
                <a:ext cx="1478161"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ea typeface="Cambria Math" panose="02040503050406030204" pitchFamily="18" charset="0"/>
                        </a:rPr>
                        <m:t>𝑃</m:t>
                      </m:r>
                      <m:r>
                        <a:rPr lang="en-US" sz="4400" b="0" i="1" smtClean="0">
                          <a:latin typeface="Cambria Math" panose="02040503050406030204" pitchFamily="18" charset="0"/>
                          <a:ea typeface="Cambria Math" panose="02040503050406030204" pitchFamily="18" charset="0"/>
                        </a:rPr>
                        <m:t>(</m:t>
                      </m:r>
                      <m:r>
                        <a:rPr lang="en-US" sz="4400" i="1">
                          <a:latin typeface="Cambria Math" panose="02040503050406030204" pitchFamily="18" charset="0"/>
                          <a:ea typeface="Cambria Math" panose="02040503050406030204" pitchFamily="18" charset="0"/>
                        </a:rPr>
                        <m:t>𝜃</m:t>
                      </m:r>
                      <m:r>
                        <a:rPr lang="en-US" sz="4400" b="0" i="1" smtClean="0">
                          <a:latin typeface="Cambria Math" panose="02040503050406030204" pitchFamily="18" charset="0"/>
                          <a:ea typeface="Cambria Math" panose="02040503050406030204" pitchFamily="18" charset="0"/>
                        </a:rPr>
                        <m:t>)</m:t>
                      </m:r>
                    </m:oMath>
                  </m:oMathPara>
                </a14:m>
                <a:endParaRPr lang="en-US" sz="4400" dirty="0"/>
              </a:p>
            </p:txBody>
          </p:sp>
        </mc:Choice>
        <mc:Fallback xmlns="">
          <p:sp>
            <p:nvSpPr>
              <p:cNvPr id="23" name="Rectangle 22"/>
              <p:cNvSpPr>
                <a:spLocks noRot="1" noChangeAspect="1" noMove="1" noResize="1" noEditPoints="1" noAdjustHandles="1" noChangeArrowheads="1" noChangeShapeType="1" noTextEdit="1"/>
              </p:cNvSpPr>
              <p:nvPr/>
            </p:nvSpPr>
            <p:spPr>
              <a:xfrm>
                <a:off x="8546369" y="2370074"/>
                <a:ext cx="1478161" cy="769441"/>
              </a:xfrm>
              <a:prstGeom prst="rect">
                <a:avLst/>
              </a:prstGeom>
              <a:blipFill>
                <a:blip r:embed="rId6"/>
                <a:stretch>
                  <a:fillRect/>
                </a:stretch>
              </a:blipFill>
            </p:spPr>
            <p:txBody>
              <a:bodyPr/>
              <a:lstStyle/>
              <a:p>
                <a:r>
                  <a:rPr lang="en-US">
                    <a:noFill/>
                  </a:rPr>
                  <a:t> </a:t>
                </a:r>
              </a:p>
            </p:txBody>
          </p:sp>
        </mc:Fallback>
      </mc:AlternateContent>
      <p:grpSp>
        <p:nvGrpSpPr>
          <p:cNvPr id="27" name="Group 26"/>
          <p:cNvGrpSpPr/>
          <p:nvPr/>
        </p:nvGrpSpPr>
        <p:grpSpPr>
          <a:xfrm>
            <a:off x="296090" y="1038167"/>
            <a:ext cx="3714535" cy="4491775"/>
            <a:chOff x="296090" y="1038167"/>
            <a:chExt cx="3714535" cy="4491775"/>
          </a:xfrm>
        </p:grpSpPr>
        <p:cxnSp>
          <p:nvCxnSpPr>
            <p:cNvPr id="25" name="Straight Arrow Connector 24"/>
            <p:cNvCxnSpPr/>
            <p:nvPr/>
          </p:nvCxnSpPr>
          <p:spPr>
            <a:xfrm>
              <a:off x="2355613" y="2060003"/>
              <a:ext cx="1655012" cy="346993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96090" y="1038167"/>
              <a:ext cx="2876838" cy="923330"/>
            </a:xfrm>
            <a:prstGeom prst="rect">
              <a:avLst/>
            </a:prstGeom>
            <a:noFill/>
          </p:spPr>
          <p:txBody>
            <a:bodyPr wrap="square" rtlCol="0">
              <a:spAutoFit/>
            </a:bodyPr>
            <a:lstStyle/>
            <a:p>
              <a:r>
                <a:rPr lang="en-US" dirty="0"/>
                <a:t>After weighting, my posterior will include values not present in the prior…</a:t>
              </a:r>
            </a:p>
          </p:txBody>
        </p:sp>
      </p:grpSp>
    </p:spTree>
    <p:extLst>
      <p:ext uri="{BB962C8B-B14F-4D97-AF65-F5344CB8AC3E}">
        <p14:creationId xmlns:p14="http://schemas.microsoft.com/office/powerpoint/2010/main" val="333818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1" name="TextBox 20"/>
          <p:cNvSpPr txBox="1"/>
          <p:nvPr/>
        </p:nvSpPr>
        <p:spPr>
          <a:xfrm>
            <a:off x="3244084" y="1186480"/>
            <a:ext cx="5302285" cy="646331"/>
          </a:xfrm>
          <a:prstGeom prst="rect">
            <a:avLst/>
          </a:prstGeom>
          <a:noFill/>
        </p:spPr>
        <p:txBody>
          <a:bodyPr wrap="none" rtlCol="0">
            <a:spAutoFit/>
          </a:bodyPr>
          <a:lstStyle/>
          <a:p>
            <a:r>
              <a:rPr lang="en-US" sz="3600" dirty="0"/>
              <a:t>SOLUTION 3: ABC weighted</a:t>
            </a:r>
          </a:p>
        </p:txBody>
      </p:sp>
      <p:sp>
        <p:nvSpPr>
          <p:cNvPr id="2" name="TextBox 1"/>
          <p:cNvSpPr txBox="1"/>
          <p:nvPr/>
        </p:nvSpPr>
        <p:spPr>
          <a:xfrm>
            <a:off x="737630" y="1832811"/>
            <a:ext cx="10604500" cy="646331"/>
          </a:xfrm>
          <a:prstGeom prst="rect">
            <a:avLst/>
          </a:prstGeom>
          <a:noFill/>
        </p:spPr>
        <p:txBody>
          <a:bodyPr wrap="square" rtlCol="0">
            <a:spAutoFit/>
          </a:bodyPr>
          <a:lstStyle/>
          <a:p>
            <a:pPr algn="ctr"/>
            <a:r>
              <a:rPr lang="en-US" sz="3600" dirty="0"/>
              <a:t>Logit transformation</a:t>
            </a:r>
          </a:p>
        </p:txBody>
      </p:sp>
      <mc:AlternateContent xmlns:mc="http://schemas.openxmlformats.org/markup-compatibility/2006" xmlns:a14="http://schemas.microsoft.com/office/drawing/2010/main">
        <mc:Choice Requires="a14">
          <p:sp>
            <p:nvSpPr>
              <p:cNvPr id="7" name="TextBox 6"/>
              <p:cNvSpPr txBox="1"/>
              <p:nvPr/>
            </p:nvSpPr>
            <p:spPr>
              <a:xfrm>
                <a:off x="2424439" y="2610462"/>
                <a:ext cx="3677264" cy="10125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ea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𝜁</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ea typeface="Cambria Math" panose="02040503050406030204" pitchFamily="18" charset="0"/>
                                </a:rPr>
                                <m:t>𝑚𝑖𝑛</m:t>
                              </m:r>
                            </m:sub>
                          </m:sSub>
                        </m:num>
                        <m:den>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ea typeface="Cambria Math" panose="02040503050406030204" pitchFamily="18" charset="0"/>
                                </a:rPr>
                                <m:t>𝑚𝑎𝑥</m:t>
                              </m:r>
                            </m:sub>
                          </m:sSub>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ea typeface="Cambria Math" panose="02040503050406030204" pitchFamily="18" charset="0"/>
                                </a:rPr>
                                <m:t>𝑚𝑖𝑛</m:t>
                              </m:r>
                            </m:sub>
                          </m:sSub>
                        </m:den>
                      </m:f>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2424439" y="2610462"/>
                <a:ext cx="3677264" cy="1012521"/>
              </a:xfrm>
              <a:prstGeom prst="rect">
                <a:avLst/>
              </a:prstGeom>
              <a:blipFill>
                <a:blip r:embed="rId4"/>
                <a:stretch>
                  <a:fillRect/>
                </a:stretch>
              </a:blipFill>
            </p:spPr>
            <p:txBody>
              <a:bodyPr/>
              <a:lstStyle/>
              <a:p>
                <a:r>
                  <a:rPr lang="en-US">
                    <a:noFill/>
                  </a:rPr>
                  <a:t> </a:t>
                </a:r>
              </a:p>
            </p:txBody>
          </p:sp>
        </mc:Fallback>
      </mc:AlternateContent>
      <p:grpSp>
        <p:nvGrpSpPr>
          <p:cNvPr id="20" name="Group 19"/>
          <p:cNvGrpSpPr/>
          <p:nvPr/>
        </p:nvGrpSpPr>
        <p:grpSpPr>
          <a:xfrm>
            <a:off x="6341806" y="2754331"/>
            <a:ext cx="3746091" cy="923330"/>
            <a:chOff x="6341806" y="2754331"/>
            <a:chExt cx="3746091" cy="923330"/>
          </a:xfrm>
        </p:grpSpPr>
        <p:cxnSp>
          <p:nvCxnSpPr>
            <p:cNvPr id="15" name="Straight Arrow Connector 14"/>
            <p:cNvCxnSpPr/>
            <p:nvPr/>
          </p:nvCxnSpPr>
          <p:spPr>
            <a:xfrm>
              <a:off x="6341806" y="3077497"/>
              <a:ext cx="114054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629832" y="2754331"/>
              <a:ext cx="2458065" cy="923330"/>
            </a:xfrm>
            <a:prstGeom prst="rect">
              <a:avLst/>
            </a:prstGeom>
            <a:noFill/>
          </p:spPr>
          <p:txBody>
            <a:bodyPr wrap="square" rtlCol="0">
              <a:spAutoFit/>
            </a:bodyPr>
            <a:lstStyle/>
            <a:p>
              <a:pPr algn="ctr"/>
              <a:r>
                <a:rPr lang="en-US" b="1" dirty="0">
                  <a:latin typeface="Arial Black" panose="020B0A04020102020204" pitchFamily="34" charset="0"/>
                </a:rPr>
                <a:t>Now my parameter ranges between 0 and 1</a:t>
              </a:r>
            </a:p>
          </p:txBody>
        </p:sp>
      </p:grpSp>
      <mc:AlternateContent xmlns:mc="http://schemas.openxmlformats.org/markup-compatibility/2006" xmlns:a14="http://schemas.microsoft.com/office/drawing/2010/main">
        <mc:Choice Requires="a14">
          <p:sp>
            <p:nvSpPr>
              <p:cNvPr id="24" name="TextBox 23"/>
              <p:cNvSpPr txBox="1"/>
              <p:nvPr/>
            </p:nvSpPr>
            <p:spPr>
              <a:xfrm>
                <a:off x="2424439" y="3991894"/>
                <a:ext cx="3677264" cy="11065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ea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r>
                        <m:rPr>
                          <m:sty m:val="p"/>
                        </m:rPr>
                        <a:rPr lang="en-US" sz="3200" b="0" i="0" smtClean="0">
                          <a:latin typeface="Cambria Math" panose="02040503050406030204" pitchFamily="18" charset="0"/>
                          <a:ea typeface="Cambria Math" panose="02040503050406030204" pitchFamily="18" charset="0"/>
                        </a:rPr>
                        <m:t>log</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f>
                            <m:fPr>
                              <m:ctrlPr>
                                <a:rPr lang="en-US" sz="3200" b="0" i="1" smtClean="0">
                                  <a:latin typeface="Cambria Math" panose="02040503050406030204" pitchFamily="18" charset="0"/>
                                  <a:ea typeface="Cambria Math" panose="02040503050406030204" pitchFamily="18" charset="0"/>
                                </a:rPr>
                              </m:ctrlPr>
                            </m:fPr>
                            <m:num>
                              <m:sSub>
                                <m:sSubPr>
                                  <m:ctrlPr>
                                    <a:rPr lang="en-US" sz="3200" i="1" smtClean="0">
                                      <a:latin typeface="Cambria Math" panose="02040503050406030204" pitchFamily="18" charset="0"/>
                                      <a:ea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𝜁</m:t>
                                  </m:r>
                                </m:e>
                                <m:sub>
                                  <m:r>
                                    <a:rPr lang="en-US" sz="3200" b="0" i="1" smtClean="0">
                                      <a:latin typeface="Cambria Math" panose="02040503050406030204" pitchFamily="18" charset="0"/>
                                      <a:ea typeface="Cambria Math" panose="02040503050406030204" pitchFamily="18" charset="0"/>
                                    </a:rPr>
                                    <m:t>𝑖</m:t>
                                  </m:r>
                                </m:sub>
                              </m:sSub>
                            </m:num>
                            <m:den>
                              <m:r>
                                <a:rPr lang="en-US" sz="3200" b="0" i="1" smtClean="0">
                                  <a:latin typeface="Cambria Math" panose="02040503050406030204" pitchFamily="18" charset="0"/>
                                  <a:ea typeface="Cambria Math" panose="02040503050406030204" pitchFamily="18" charset="0"/>
                                </a:rPr>
                                <m:t>1−</m:t>
                              </m:r>
                              <m:sSub>
                                <m:sSubPr>
                                  <m:ctrlPr>
                                    <a:rPr lang="en-US" sz="3200" i="1" smtClean="0">
                                      <a:latin typeface="Cambria Math" panose="02040503050406030204" pitchFamily="18" charset="0"/>
                                      <a:ea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𝜁</m:t>
                                  </m:r>
                                </m:e>
                                <m:sub>
                                  <m:r>
                                    <a:rPr lang="en-US" sz="3200" b="0" i="1" smtClean="0">
                                      <a:latin typeface="Cambria Math" panose="02040503050406030204" pitchFamily="18" charset="0"/>
                                      <a:ea typeface="Cambria Math" panose="02040503050406030204" pitchFamily="18" charset="0"/>
                                    </a:rPr>
                                    <m:t>𝑖</m:t>
                                  </m:r>
                                </m:sub>
                              </m:sSub>
                            </m:den>
                          </m:f>
                        </m:e>
                      </m:d>
                    </m:oMath>
                  </m:oMathPara>
                </a14:m>
                <a:endParaRPr lang="en-US" sz="3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2424439" y="3991894"/>
                <a:ext cx="3677264" cy="1106521"/>
              </a:xfrm>
              <a:prstGeom prst="rect">
                <a:avLst/>
              </a:prstGeom>
              <a:blipFill>
                <a:blip r:embed="rId5"/>
                <a:stretch>
                  <a:fillRect b="-552"/>
                </a:stretch>
              </a:blipFill>
            </p:spPr>
            <p:txBody>
              <a:bodyPr/>
              <a:lstStyle/>
              <a:p>
                <a:r>
                  <a:rPr lang="en-US">
                    <a:noFill/>
                  </a:rPr>
                  <a:t> </a:t>
                </a:r>
              </a:p>
            </p:txBody>
          </p:sp>
        </mc:Fallback>
      </mc:AlternateContent>
      <p:grpSp>
        <p:nvGrpSpPr>
          <p:cNvPr id="30" name="Group 29"/>
          <p:cNvGrpSpPr/>
          <p:nvPr/>
        </p:nvGrpSpPr>
        <p:grpSpPr>
          <a:xfrm>
            <a:off x="6341806" y="4126771"/>
            <a:ext cx="4188542" cy="1138773"/>
            <a:chOff x="6341806" y="4126771"/>
            <a:chExt cx="4188542" cy="1138773"/>
          </a:xfrm>
        </p:grpSpPr>
        <p:cxnSp>
          <p:nvCxnSpPr>
            <p:cNvPr id="28" name="Straight Arrow Connector 27"/>
            <p:cNvCxnSpPr/>
            <p:nvPr/>
          </p:nvCxnSpPr>
          <p:spPr>
            <a:xfrm>
              <a:off x="6341806" y="4449937"/>
              <a:ext cx="1140542"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7629832" y="4126771"/>
                  <a:ext cx="2900516" cy="1138773"/>
                </a:xfrm>
                <a:prstGeom prst="rect">
                  <a:avLst/>
                </a:prstGeom>
                <a:noFill/>
              </p:spPr>
              <p:txBody>
                <a:bodyPr wrap="square" rtlCol="0">
                  <a:spAutoFit/>
                </a:bodyPr>
                <a:lstStyle/>
                <a:p>
                  <a:pPr algn="ctr"/>
                  <a:r>
                    <a:rPr lang="en-US" b="1" dirty="0">
                      <a:latin typeface="Arial Black" panose="020B0A04020102020204" pitchFamily="34" charset="0"/>
                    </a:rPr>
                    <a:t>Now my parameter ranges between </a:t>
                  </a:r>
                  <a14:m>
                    <m:oMath xmlns:m="http://schemas.openxmlformats.org/officeDocument/2006/math">
                      <m:r>
                        <a:rPr lang="en-US" sz="3200" b="1" i="0"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 </m:t>
                      </m:r>
                      <m:r>
                        <a:rPr lang="en-US" sz="3200" b="1" i="1" smtClean="0">
                          <a:latin typeface="Cambria Math" panose="02040503050406030204" pitchFamily="18" charset="0"/>
                          <a:ea typeface="Cambria Math" panose="02040503050406030204" pitchFamily="18" charset="0"/>
                        </a:rPr>
                        <m:t>𝒂𝒏𝒅</m:t>
                      </m:r>
                      <m:r>
                        <a:rPr lang="en-US" sz="3200" b="1" i="1" smtClean="0">
                          <a:latin typeface="Cambria Math" panose="02040503050406030204" pitchFamily="18" charset="0"/>
                          <a:ea typeface="Cambria Math" panose="02040503050406030204" pitchFamily="18" charset="0"/>
                        </a:rPr>
                        <m:t>+∞</m:t>
                      </m:r>
                    </m:oMath>
                  </a14:m>
                  <a:endParaRPr lang="en-US" sz="3200" b="1" dirty="0">
                    <a:latin typeface="Arial Black" panose="020B0A04020102020204" pitchFamily="34"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7629832" y="4126771"/>
                  <a:ext cx="2900516" cy="1138773"/>
                </a:xfrm>
                <a:prstGeom prst="rect">
                  <a:avLst/>
                </a:prstGeom>
                <a:blipFill>
                  <a:blip r:embed="rId6"/>
                  <a:stretch>
                    <a:fillRect t="-32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p:cNvSpPr txBox="1"/>
              <p:nvPr/>
            </p:nvSpPr>
            <p:spPr>
              <a:xfrm>
                <a:off x="1808412" y="5547525"/>
                <a:ext cx="8958350" cy="461665"/>
              </a:xfrm>
              <a:prstGeom prst="rect">
                <a:avLst/>
              </a:prstGeom>
              <a:noFill/>
            </p:spPr>
            <p:txBody>
              <a:bodyPr wrap="none" rtlCol="0">
                <a:spAutoFit/>
              </a:bodyPr>
              <a:lstStyle/>
              <a:p>
                <a:r>
                  <a:rPr lang="en-US" sz="2400" b="1" dirty="0"/>
                  <a:t>Estimate the posterior using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𝝀</m:t>
                        </m:r>
                      </m:e>
                      <m:sub>
                        <m:r>
                          <a:rPr lang="en-US" sz="2400" b="1" i="1">
                            <a:latin typeface="Cambria Math" panose="02040503050406030204" pitchFamily="18" charset="0"/>
                            <a:ea typeface="Cambria Math" panose="02040503050406030204" pitchFamily="18" charset="0"/>
                          </a:rPr>
                          <m:t>𝒊</m:t>
                        </m:r>
                      </m:sub>
                    </m:sSub>
                  </m:oMath>
                </a14:m>
                <a:r>
                  <a:rPr lang="en-US" sz="2400" b="1" dirty="0"/>
                  <a:t> and do back transformation to get </a:t>
                </a:r>
                <a14:m>
                  <m:oMath xmlns:m="http://schemas.openxmlformats.org/officeDocument/2006/math">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𝜽</m:t>
                        </m:r>
                      </m:e>
                      <m:sub>
                        <m:r>
                          <a:rPr lang="en-US" sz="2400" b="1" i="1">
                            <a:latin typeface="Cambria Math" panose="02040503050406030204" pitchFamily="18" charset="0"/>
                            <a:ea typeface="Cambria Math" panose="02040503050406030204" pitchFamily="18" charset="0"/>
                          </a:rPr>
                          <m:t>𝒊</m:t>
                        </m:r>
                      </m:sub>
                    </m:sSub>
                  </m:oMath>
                </a14:m>
                <a:r>
                  <a:rPr lang="en-US" sz="2400" b="1" dirty="0"/>
                  <a:t> </a:t>
                </a:r>
              </a:p>
            </p:txBody>
          </p:sp>
        </mc:Choice>
        <mc:Fallback xmlns="">
          <p:sp>
            <p:nvSpPr>
              <p:cNvPr id="19" name="TextBox 18"/>
              <p:cNvSpPr txBox="1">
                <a:spLocks noRot="1" noChangeAspect="1" noMove="1" noResize="1" noEditPoints="1" noAdjustHandles="1" noChangeArrowheads="1" noChangeShapeType="1" noTextEdit="1"/>
              </p:cNvSpPr>
              <p:nvPr/>
            </p:nvSpPr>
            <p:spPr>
              <a:xfrm>
                <a:off x="1808412" y="5547525"/>
                <a:ext cx="8958350" cy="461665"/>
              </a:xfrm>
              <a:prstGeom prst="rect">
                <a:avLst/>
              </a:prstGeom>
              <a:blipFill>
                <a:blip r:embed="rId7"/>
                <a:stretch>
                  <a:fillRect l="-1089"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372331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1"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33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4" t="14346" r="22311" b="8045"/>
          <a:stretch/>
        </p:blipFill>
        <p:spPr bwMode="auto">
          <a:xfrm>
            <a:off x="2895600" y="2133601"/>
            <a:ext cx="6438717" cy="4116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useBgFill="1">
        <p:nvSpPr>
          <p:cNvPr id="2" name="Rectangle 1"/>
          <p:cNvSpPr/>
          <p:nvPr/>
        </p:nvSpPr>
        <p:spPr>
          <a:xfrm>
            <a:off x="4243754" y="2133601"/>
            <a:ext cx="4847995" cy="34137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3974918" y="5600701"/>
            <a:ext cx="0" cy="80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127318" y="5600701"/>
            <a:ext cx="0" cy="80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832043" y="5600701"/>
            <a:ext cx="0" cy="80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124683" y="3563481"/>
                <a:ext cx="7709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124683" y="3563481"/>
                <a:ext cx="770917" cy="276999"/>
              </a:xfrm>
              <a:prstGeom prst="rect">
                <a:avLst/>
              </a:prstGeom>
              <a:blipFill>
                <a:blip r:embed="rId5"/>
                <a:stretch>
                  <a:fillRect l="-7143" t="-4444" r="-11111" b="-35556"/>
                </a:stretch>
              </a:blipFill>
            </p:spPr>
            <p:txBody>
              <a:bodyPr/>
              <a:lstStyle/>
              <a:p>
                <a:r>
                  <a:rPr lang="en-US">
                    <a:noFill/>
                  </a:rPr>
                  <a:t> </a:t>
                </a:r>
              </a:p>
            </p:txBody>
          </p:sp>
        </mc:Fallback>
      </mc:AlternateContent>
      <p:sp>
        <p:nvSpPr>
          <p:cNvPr id="20" name="1 Título"/>
          <p:cNvSpPr>
            <a:spLocks noGrp="1"/>
          </p:cNvSpPr>
          <p:nvPr>
            <p:ph type="title"/>
          </p:nvPr>
        </p:nvSpPr>
        <p:spPr>
          <a:xfrm>
            <a:off x="296090" y="23018"/>
            <a:ext cx="11982995" cy="1325563"/>
          </a:xfrm>
        </p:spPr>
        <p:txBody>
          <a:bodyPr>
            <a:normAutofit/>
          </a:bodyPr>
          <a:lstStyle/>
          <a:p>
            <a:pPr algn="ctr"/>
            <a:r>
              <a:rPr lang="en-US" dirty="0">
                <a:solidFill>
                  <a:schemeClr val="accent4">
                    <a:lumMod val="60000"/>
                    <a:lumOff val="40000"/>
                  </a:schemeClr>
                </a:solidFill>
                <a:latin typeface="Goudy Stout" panose="0202090407030B020401" pitchFamily="18" charset="0"/>
              </a:rPr>
              <a:t>A BAYESIAN VIEW</a:t>
            </a:r>
          </a:p>
        </p:txBody>
      </p:sp>
    </p:spTree>
    <p:extLst>
      <p:ext uri="{BB962C8B-B14F-4D97-AF65-F5344CB8AC3E}">
        <p14:creationId xmlns:p14="http://schemas.microsoft.com/office/powerpoint/2010/main" val="238340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1" name="TextBox 20"/>
          <p:cNvSpPr txBox="1"/>
          <p:nvPr/>
        </p:nvSpPr>
        <p:spPr>
          <a:xfrm>
            <a:off x="3244084" y="1186480"/>
            <a:ext cx="3460884" cy="646331"/>
          </a:xfrm>
          <a:prstGeom prst="rect">
            <a:avLst/>
          </a:prstGeom>
          <a:noFill/>
        </p:spPr>
        <p:txBody>
          <a:bodyPr wrap="none" rtlCol="0">
            <a:spAutoFit/>
          </a:bodyPr>
          <a:lstStyle/>
          <a:p>
            <a:r>
              <a:rPr lang="en-US" sz="3600" dirty="0"/>
              <a:t>SOLUTION 3: ABC</a:t>
            </a:r>
          </a:p>
        </p:txBody>
      </p:sp>
      <p:sp>
        <p:nvSpPr>
          <p:cNvPr id="23" name="TextBox 22"/>
          <p:cNvSpPr txBox="1"/>
          <p:nvPr/>
        </p:nvSpPr>
        <p:spPr>
          <a:xfrm>
            <a:off x="4909584" y="1930250"/>
            <a:ext cx="1581074" cy="707886"/>
          </a:xfrm>
          <a:prstGeom prst="rect">
            <a:avLst/>
          </a:prstGeom>
          <a:noFill/>
        </p:spPr>
        <p:txBody>
          <a:bodyPr wrap="none" rtlCol="0">
            <a:spAutoFit/>
          </a:bodyPr>
          <a:lstStyle/>
          <a:p>
            <a:r>
              <a:rPr lang="en-US" sz="4000" dirty="0"/>
              <a:t>“Data”</a:t>
            </a:r>
          </a:p>
        </p:txBody>
      </p:sp>
      <p:sp>
        <p:nvSpPr>
          <p:cNvPr id="2" name="TextBox 1"/>
          <p:cNvSpPr txBox="1"/>
          <p:nvPr/>
        </p:nvSpPr>
        <p:spPr>
          <a:xfrm>
            <a:off x="715859" y="2735575"/>
            <a:ext cx="10604500" cy="2308324"/>
          </a:xfrm>
          <a:prstGeom prst="rect">
            <a:avLst/>
          </a:prstGeom>
          <a:noFill/>
        </p:spPr>
        <p:txBody>
          <a:bodyPr wrap="square" rtlCol="0">
            <a:spAutoFit/>
          </a:bodyPr>
          <a:lstStyle/>
          <a:p>
            <a:pPr algn="ctr"/>
            <a:r>
              <a:rPr lang="en-US" sz="3600" dirty="0"/>
              <a:t>How do you compare the observed data and the simulated data when both are sequences or a set of numbers?</a:t>
            </a:r>
          </a:p>
          <a:p>
            <a:pPr algn="ctr"/>
            <a:r>
              <a:rPr lang="en-US" sz="3600" dirty="0"/>
              <a:t>Use informative summary statistics</a:t>
            </a:r>
          </a:p>
        </p:txBody>
      </p:sp>
    </p:spTree>
    <p:extLst>
      <p:ext uri="{BB962C8B-B14F-4D97-AF65-F5344CB8AC3E}">
        <p14:creationId xmlns:p14="http://schemas.microsoft.com/office/powerpoint/2010/main" val="2161540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nvGrpSpPr>
          <p:cNvPr id="3" name="2 Grupo"/>
          <p:cNvGrpSpPr/>
          <p:nvPr/>
        </p:nvGrpSpPr>
        <p:grpSpPr>
          <a:xfrm>
            <a:off x="2874895" y="1765074"/>
            <a:ext cx="2782115" cy="4410671"/>
            <a:chOff x="2286000" y="1038225"/>
            <a:chExt cx="3124200" cy="4953001"/>
          </a:xfrm>
        </p:grpSpPr>
        <p:sp>
          <p:nvSpPr>
            <p:cNvPr id="21" name="20 Rectángulo"/>
            <p:cNvSpPr/>
            <p:nvPr/>
          </p:nvSpPr>
          <p:spPr>
            <a:xfrm>
              <a:off x="2286000" y="5344895"/>
              <a:ext cx="3124200" cy="64633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10 Llamada de flecha hacia abajo"/>
            <p:cNvSpPr/>
            <p:nvPr/>
          </p:nvSpPr>
          <p:spPr>
            <a:xfrm>
              <a:off x="2590800" y="1038225"/>
              <a:ext cx="2438400" cy="1066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13 CuadroTexto"/>
            <p:cNvSpPr txBox="1"/>
            <p:nvPr/>
          </p:nvSpPr>
          <p:spPr>
            <a:xfrm>
              <a:off x="3255391" y="1211224"/>
              <a:ext cx="1194118" cy="311058"/>
            </a:xfrm>
            <a:prstGeom prst="rect">
              <a:avLst/>
            </a:prstGeom>
            <a:noFill/>
            <a:ln>
              <a:noFill/>
            </a:ln>
          </p:spPr>
          <p:txBody>
            <a:bodyPr wrap="none" rtlCol="0">
              <a:spAutoFit/>
            </a:bodyPr>
            <a:lstStyle/>
            <a:p>
              <a:r>
                <a:rPr lang="en-US" sz="1200" b="1" dirty="0"/>
                <a:t>Simulate data</a:t>
              </a:r>
            </a:p>
          </p:txBody>
        </p:sp>
        <p:sp>
          <p:nvSpPr>
            <p:cNvPr id="15" name="14 Llamada de flecha hacia abajo"/>
            <p:cNvSpPr/>
            <p:nvPr/>
          </p:nvSpPr>
          <p:spPr>
            <a:xfrm>
              <a:off x="2590800" y="2257425"/>
              <a:ext cx="2438400" cy="1447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15 CuadroTexto"/>
            <p:cNvSpPr txBox="1"/>
            <p:nvPr/>
          </p:nvSpPr>
          <p:spPr>
            <a:xfrm>
              <a:off x="2999432" y="2464005"/>
              <a:ext cx="1648768" cy="518431"/>
            </a:xfrm>
            <a:prstGeom prst="rect">
              <a:avLst/>
            </a:prstGeom>
            <a:noFill/>
            <a:ln>
              <a:noFill/>
            </a:ln>
          </p:spPr>
          <p:txBody>
            <a:bodyPr wrap="square" rtlCol="0">
              <a:spAutoFit/>
            </a:bodyPr>
            <a:lstStyle/>
            <a:p>
              <a:pPr algn="ctr"/>
              <a:r>
                <a:rPr lang="en-US" sz="1200" b="1" dirty="0"/>
                <a:t>Estimate summary statistics (SS)</a:t>
              </a:r>
            </a:p>
          </p:txBody>
        </p:sp>
        <p:sp>
          <p:nvSpPr>
            <p:cNvPr id="18" name="17 CuadroTexto"/>
            <p:cNvSpPr txBox="1"/>
            <p:nvPr/>
          </p:nvSpPr>
          <p:spPr>
            <a:xfrm>
              <a:off x="2999432" y="4048929"/>
              <a:ext cx="1648768" cy="518431"/>
            </a:xfrm>
            <a:prstGeom prst="rect">
              <a:avLst/>
            </a:prstGeom>
            <a:noFill/>
            <a:ln>
              <a:noFill/>
            </a:ln>
          </p:spPr>
          <p:txBody>
            <a:bodyPr wrap="square" rtlCol="0">
              <a:spAutoFit/>
            </a:bodyPr>
            <a:lstStyle/>
            <a:p>
              <a:pPr algn="ctr"/>
              <a:r>
                <a:rPr lang="en-US" sz="1200" b="1" dirty="0"/>
                <a:t>Compare with observed SS</a:t>
              </a:r>
            </a:p>
          </p:txBody>
        </p:sp>
        <p:sp>
          <p:nvSpPr>
            <p:cNvPr id="20" name="19 CuadroTexto"/>
            <p:cNvSpPr txBox="1"/>
            <p:nvPr/>
          </p:nvSpPr>
          <p:spPr>
            <a:xfrm>
              <a:off x="2286000" y="5420957"/>
              <a:ext cx="3048001" cy="518431"/>
            </a:xfrm>
            <a:prstGeom prst="rect">
              <a:avLst/>
            </a:prstGeom>
            <a:noFill/>
            <a:ln>
              <a:noFill/>
            </a:ln>
          </p:spPr>
          <p:txBody>
            <a:bodyPr wrap="square" rtlCol="0">
              <a:spAutoFit/>
            </a:bodyPr>
            <a:lstStyle/>
            <a:p>
              <a:pPr algn="ctr"/>
              <a:r>
                <a:rPr lang="en-US" sz="1200" b="1" dirty="0"/>
                <a:t>Retain simulation parameters given </a:t>
              </a:r>
              <a:r>
                <a:rPr lang="en-US" sz="1200" b="1" dirty="0">
                  <a:latin typeface="Symbol" panose="05050102010706020507" pitchFamily="18" charset="2"/>
                </a:rPr>
                <a:t>e</a:t>
              </a:r>
              <a:r>
                <a:rPr lang="en-US" sz="1200" b="1" dirty="0"/>
                <a:t> threshold</a:t>
              </a:r>
            </a:p>
          </p:txBody>
        </p:sp>
        <p:sp>
          <p:nvSpPr>
            <p:cNvPr id="24" name="23 Llamada de flecha hacia abajo"/>
            <p:cNvSpPr/>
            <p:nvPr/>
          </p:nvSpPr>
          <p:spPr>
            <a:xfrm>
              <a:off x="2590800" y="3806488"/>
              <a:ext cx="2438400" cy="1447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4" name="3 Rectángulo"/>
          <p:cNvSpPr/>
          <p:nvPr/>
        </p:nvSpPr>
        <p:spPr>
          <a:xfrm>
            <a:off x="2761192" y="1623485"/>
            <a:ext cx="3036711" cy="477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1827734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
        <p:nvSpPr>
          <p:cNvPr id="21" name="TextBox 20"/>
          <p:cNvSpPr txBox="1"/>
          <p:nvPr/>
        </p:nvSpPr>
        <p:spPr>
          <a:xfrm>
            <a:off x="3244084" y="1186480"/>
            <a:ext cx="3460884" cy="646331"/>
          </a:xfrm>
          <a:prstGeom prst="rect">
            <a:avLst/>
          </a:prstGeom>
          <a:noFill/>
        </p:spPr>
        <p:txBody>
          <a:bodyPr wrap="none" rtlCol="0">
            <a:spAutoFit/>
          </a:bodyPr>
          <a:lstStyle/>
          <a:p>
            <a:r>
              <a:rPr lang="en-US" sz="3600" dirty="0"/>
              <a:t>SOLUTION 3: ABC</a:t>
            </a:r>
          </a:p>
        </p:txBody>
      </p:sp>
      <p:sp>
        <p:nvSpPr>
          <p:cNvPr id="23" name="TextBox 22"/>
          <p:cNvSpPr txBox="1"/>
          <p:nvPr/>
        </p:nvSpPr>
        <p:spPr>
          <a:xfrm>
            <a:off x="4909584" y="1930250"/>
            <a:ext cx="1581074" cy="707886"/>
          </a:xfrm>
          <a:prstGeom prst="rect">
            <a:avLst/>
          </a:prstGeom>
          <a:noFill/>
        </p:spPr>
        <p:txBody>
          <a:bodyPr wrap="none" rtlCol="0">
            <a:spAutoFit/>
          </a:bodyPr>
          <a:lstStyle/>
          <a:p>
            <a:r>
              <a:rPr lang="en-US" sz="4000" dirty="0"/>
              <a:t>“Data”</a:t>
            </a:r>
          </a:p>
        </p:txBody>
      </p:sp>
      <p:sp>
        <p:nvSpPr>
          <p:cNvPr id="2" name="TextBox 1"/>
          <p:cNvSpPr txBox="1"/>
          <p:nvPr/>
        </p:nvSpPr>
        <p:spPr>
          <a:xfrm>
            <a:off x="715859" y="2735575"/>
            <a:ext cx="10604500" cy="2862322"/>
          </a:xfrm>
          <a:prstGeom prst="rect">
            <a:avLst/>
          </a:prstGeom>
          <a:noFill/>
        </p:spPr>
        <p:txBody>
          <a:bodyPr wrap="square" rtlCol="0">
            <a:spAutoFit/>
          </a:bodyPr>
          <a:lstStyle/>
          <a:p>
            <a:pPr algn="ctr"/>
            <a:r>
              <a:rPr lang="en-US" sz="3600" dirty="0"/>
              <a:t>What is an informative summary statistic?</a:t>
            </a:r>
          </a:p>
          <a:p>
            <a:pPr algn="ctr"/>
            <a:r>
              <a:rPr lang="en-US" sz="3600" dirty="0"/>
              <a:t>It is a statistic that contains information </a:t>
            </a:r>
            <a:r>
              <a:rPr lang="en-US" sz="3600" i="1" dirty="0">
                <a:latin typeface="Times New Roman" panose="02020603050405020304" pitchFamily="18" charset="0"/>
                <a:cs typeface="Times New Roman" panose="02020603050405020304" pitchFamily="18" charset="0"/>
              </a:rPr>
              <a:t>(“=correlates</a:t>
            </a:r>
            <a:r>
              <a:rPr lang="en-US" sz="3600" dirty="0">
                <a:latin typeface="Times New Roman" panose="02020603050405020304" pitchFamily="18" charset="0"/>
                <a:cs typeface="Times New Roman" panose="02020603050405020304" pitchFamily="18" charset="0"/>
              </a:rPr>
              <a:t>”</a:t>
            </a:r>
            <a:r>
              <a:rPr lang="en-US" sz="3600" dirty="0"/>
              <a:t>) with the parameter we want to estimate</a:t>
            </a:r>
          </a:p>
          <a:p>
            <a:pPr algn="ctr"/>
            <a:r>
              <a:rPr lang="en-US" sz="3600" dirty="0"/>
              <a:t>A statistic is said to be sufficient if there is no other statistic that gets better prediction of the parameter</a:t>
            </a:r>
          </a:p>
        </p:txBody>
      </p:sp>
    </p:spTree>
    <p:extLst>
      <p:ext uri="{BB962C8B-B14F-4D97-AF65-F5344CB8AC3E}">
        <p14:creationId xmlns:p14="http://schemas.microsoft.com/office/powerpoint/2010/main" val="1320543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3" name="2 Marcador de contenido"/>
          <p:cNvSpPr>
            <a:spLocks noGrp="1"/>
          </p:cNvSpPr>
          <p:nvPr>
            <p:ph idx="1"/>
          </p:nvPr>
        </p:nvSpPr>
        <p:spPr>
          <a:xfrm>
            <a:off x="1101438" y="1098262"/>
            <a:ext cx="10183091" cy="4076410"/>
          </a:xfrm>
        </p:spPr>
        <p:txBody>
          <a:bodyPr>
            <a:noAutofit/>
          </a:bodyPr>
          <a:lstStyle/>
          <a:p>
            <a:pPr lvl="1"/>
            <a:r>
              <a:rPr lang="en-US" sz="2800" dirty="0"/>
              <a:t>How do you define “</a:t>
            </a:r>
            <a:r>
              <a:rPr lang="en-US" sz="2800" i="1" dirty="0"/>
              <a:t>informative</a:t>
            </a:r>
            <a:r>
              <a:rPr lang="en-US" sz="2800" dirty="0"/>
              <a:t>” SS for </a:t>
            </a:r>
            <a:r>
              <a:rPr lang="en-US" sz="2800" dirty="0">
                <a:latin typeface="Symbol" panose="05050102010706020507" pitchFamily="18" charset="2"/>
              </a:rPr>
              <a:t>q</a:t>
            </a:r>
            <a:r>
              <a:rPr lang="en-US" sz="2800" dirty="0"/>
              <a:t>?</a:t>
            </a:r>
          </a:p>
          <a:p>
            <a:pPr lvl="2"/>
            <a:r>
              <a:rPr lang="en-US" sz="2800" dirty="0"/>
              <a:t>Previous experience given the same or similar models</a:t>
            </a:r>
          </a:p>
          <a:p>
            <a:pPr lvl="2"/>
            <a:r>
              <a:rPr lang="en-US" sz="2800" dirty="0"/>
              <a:t>The SS correlates with </a:t>
            </a:r>
            <a:r>
              <a:rPr lang="en-US" sz="2800" dirty="0">
                <a:latin typeface="Symbol" panose="05050102010706020507" pitchFamily="18" charset="2"/>
              </a:rPr>
              <a:t>q</a:t>
            </a:r>
            <a:endParaRPr lang="en-US" sz="2800" dirty="0"/>
          </a:p>
          <a:p>
            <a:pPr lvl="1"/>
            <a:r>
              <a:rPr lang="en-US" sz="2800" dirty="0"/>
              <a:t>Redundancy (Not a problem in theory)</a:t>
            </a:r>
          </a:p>
          <a:p>
            <a:pPr lvl="2"/>
            <a:r>
              <a:rPr lang="en-US" sz="2800" dirty="0"/>
              <a:t>Redundant SS can bias the posterior (in practice…)</a:t>
            </a:r>
          </a:p>
          <a:p>
            <a:pPr lvl="3"/>
            <a:r>
              <a:rPr lang="en-US" sz="2800" dirty="0"/>
              <a:t>More severe with low number of simulations</a:t>
            </a:r>
          </a:p>
          <a:p>
            <a:pPr lvl="2"/>
            <a:r>
              <a:rPr lang="en-US" sz="2800" dirty="0"/>
              <a:t>How to control?</a:t>
            </a:r>
          </a:p>
          <a:p>
            <a:pPr lvl="3"/>
            <a:r>
              <a:rPr lang="en-US" sz="2800" dirty="0"/>
              <a:t>Apply algorithms for removing redundant SS</a:t>
            </a:r>
          </a:p>
          <a:p>
            <a:pPr lvl="3"/>
            <a:r>
              <a:rPr lang="en-US" sz="2800" dirty="0"/>
              <a:t>Combine SS (i.e. PCA)</a:t>
            </a:r>
          </a:p>
        </p:txBody>
      </p:sp>
      <p:sp>
        <p:nvSpPr>
          <p:cNvPr id="8" name="7 Rectángulo"/>
          <p:cNvSpPr/>
          <p:nvPr/>
        </p:nvSpPr>
        <p:spPr>
          <a:xfrm>
            <a:off x="519545" y="2421082"/>
            <a:ext cx="10453255" cy="285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1029953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3" name="2 Marcador de contenido"/>
          <p:cNvSpPr>
            <a:spLocks noGrp="1"/>
          </p:cNvSpPr>
          <p:nvPr>
            <p:ph idx="1"/>
          </p:nvPr>
        </p:nvSpPr>
        <p:spPr>
          <a:xfrm>
            <a:off x="1101438" y="1098262"/>
            <a:ext cx="10183091" cy="4076410"/>
          </a:xfrm>
        </p:spPr>
        <p:txBody>
          <a:bodyPr>
            <a:noAutofit/>
          </a:bodyPr>
          <a:lstStyle/>
          <a:p>
            <a:pPr lvl="1"/>
            <a:r>
              <a:rPr lang="en-US" sz="2800" dirty="0"/>
              <a:t>How do you define “</a:t>
            </a:r>
            <a:r>
              <a:rPr lang="en-US" sz="2800" i="1" dirty="0"/>
              <a:t>informative</a:t>
            </a:r>
            <a:r>
              <a:rPr lang="en-US" sz="2800" dirty="0"/>
              <a:t>” SS for </a:t>
            </a:r>
            <a:r>
              <a:rPr lang="en-US" sz="2800" dirty="0">
                <a:latin typeface="Symbol" panose="05050102010706020507" pitchFamily="18" charset="2"/>
              </a:rPr>
              <a:t>q</a:t>
            </a:r>
            <a:r>
              <a:rPr lang="en-US" sz="2800" dirty="0"/>
              <a:t>?</a:t>
            </a:r>
          </a:p>
          <a:p>
            <a:pPr lvl="2"/>
            <a:r>
              <a:rPr lang="en-US" sz="2800" dirty="0"/>
              <a:t>Previous experience given the same or similar models</a:t>
            </a:r>
          </a:p>
          <a:p>
            <a:pPr lvl="2"/>
            <a:r>
              <a:rPr lang="en-US" sz="2800" dirty="0"/>
              <a:t>The SS correlates with </a:t>
            </a:r>
            <a:r>
              <a:rPr lang="en-US" sz="2800" dirty="0">
                <a:latin typeface="Symbol" panose="05050102010706020507" pitchFamily="18" charset="2"/>
              </a:rPr>
              <a:t>q</a:t>
            </a:r>
            <a:endParaRPr lang="en-US" sz="2800" dirty="0"/>
          </a:p>
          <a:p>
            <a:pPr lvl="1"/>
            <a:r>
              <a:rPr lang="en-US" sz="2800" dirty="0"/>
              <a:t>Redundancy (Not a problem in theory)</a:t>
            </a:r>
          </a:p>
          <a:p>
            <a:pPr lvl="2"/>
            <a:r>
              <a:rPr lang="en-US" sz="2800" dirty="0"/>
              <a:t>Redundant SS can bias the posterior (in practice…)</a:t>
            </a:r>
          </a:p>
          <a:p>
            <a:pPr lvl="3"/>
            <a:r>
              <a:rPr lang="en-US" sz="2800" dirty="0"/>
              <a:t>More severe with low number of simulations</a:t>
            </a:r>
          </a:p>
          <a:p>
            <a:pPr lvl="2"/>
            <a:r>
              <a:rPr lang="en-US" sz="2800" dirty="0"/>
              <a:t>How to control?</a:t>
            </a:r>
          </a:p>
          <a:p>
            <a:pPr lvl="3"/>
            <a:r>
              <a:rPr lang="en-US" sz="2800" dirty="0"/>
              <a:t>Apply algorithms for removing redundant SS</a:t>
            </a:r>
          </a:p>
          <a:p>
            <a:pPr lvl="3"/>
            <a:r>
              <a:rPr lang="en-US" sz="2800" dirty="0"/>
              <a:t>Combine SS (i.e. PCA)</a:t>
            </a:r>
          </a:p>
        </p:txBody>
      </p:sp>
      <p:sp>
        <p:nvSpPr>
          <p:cNvPr id="8" name="7 Rectángulo"/>
          <p:cNvSpPr/>
          <p:nvPr/>
        </p:nvSpPr>
        <p:spPr>
          <a:xfrm>
            <a:off x="519544" y="997527"/>
            <a:ext cx="10453255" cy="1475509"/>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2650423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3" name="2 Marcador de contenido"/>
          <p:cNvSpPr>
            <a:spLocks noGrp="1"/>
          </p:cNvSpPr>
          <p:nvPr>
            <p:ph idx="1"/>
          </p:nvPr>
        </p:nvSpPr>
        <p:spPr>
          <a:xfrm>
            <a:off x="1101438" y="1098262"/>
            <a:ext cx="10183091" cy="4076410"/>
          </a:xfrm>
        </p:spPr>
        <p:txBody>
          <a:bodyPr>
            <a:noAutofit/>
          </a:bodyPr>
          <a:lstStyle/>
          <a:p>
            <a:pPr lvl="1"/>
            <a:r>
              <a:rPr lang="en-US" sz="2800" dirty="0"/>
              <a:t>How do you define “</a:t>
            </a:r>
            <a:r>
              <a:rPr lang="en-US" sz="2800" i="1" dirty="0"/>
              <a:t>informative</a:t>
            </a:r>
            <a:r>
              <a:rPr lang="en-US" sz="2800" dirty="0"/>
              <a:t>” SS for </a:t>
            </a:r>
            <a:r>
              <a:rPr lang="en-US" sz="2800" dirty="0">
                <a:latin typeface="Symbol" panose="05050102010706020507" pitchFamily="18" charset="2"/>
              </a:rPr>
              <a:t>q</a:t>
            </a:r>
            <a:r>
              <a:rPr lang="en-US" sz="2800" dirty="0"/>
              <a:t>?</a:t>
            </a:r>
          </a:p>
          <a:p>
            <a:pPr lvl="2"/>
            <a:r>
              <a:rPr lang="en-US" sz="2800" dirty="0"/>
              <a:t>Previous experience given the same or similar models</a:t>
            </a:r>
          </a:p>
          <a:p>
            <a:pPr lvl="2"/>
            <a:r>
              <a:rPr lang="en-US" sz="2800" dirty="0"/>
              <a:t>The SS correlates with </a:t>
            </a:r>
            <a:r>
              <a:rPr lang="en-US" sz="2800" dirty="0">
                <a:latin typeface="Symbol" panose="05050102010706020507" pitchFamily="18" charset="2"/>
              </a:rPr>
              <a:t>q</a:t>
            </a:r>
            <a:endParaRPr lang="en-US" sz="2800" dirty="0"/>
          </a:p>
          <a:p>
            <a:pPr lvl="1"/>
            <a:r>
              <a:rPr lang="en-US" sz="2800" dirty="0"/>
              <a:t>Redundancy (Not a problem in theory)</a:t>
            </a:r>
          </a:p>
          <a:p>
            <a:pPr lvl="2"/>
            <a:r>
              <a:rPr lang="en-US" sz="2800" dirty="0"/>
              <a:t>Redundant SS can bias the posterior (in practice…)</a:t>
            </a:r>
          </a:p>
          <a:p>
            <a:pPr lvl="3"/>
            <a:r>
              <a:rPr lang="en-US" sz="2800" dirty="0"/>
              <a:t>More severe with low number of simulations</a:t>
            </a:r>
          </a:p>
          <a:p>
            <a:pPr lvl="2"/>
            <a:r>
              <a:rPr lang="en-US" sz="2800" dirty="0"/>
              <a:t>How to control?</a:t>
            </a:r>
          </a:p>
          <a:p>
            <a:pPr lvl="3"/>
            <a:r>
              <a:rPr lang="en-US" sz="2800" dirty="0"/>
              <a:t>Apply algorithms for removing redundant SS</a:t>
            </a:r>
          </a:p>
          <a:p>
            <a:pPr lvl="3"/>
            <a:r>
              <a:rPr lang="en-US" sz="2800" dirty="0"/>
              <a:t>Combine SS (i.e. PCA)</a:t>
            </a:r>
          </a:p>
        </p:txBody>
      </p:sp>
      <p:sp>
        <p:nvSpPr>
          <p:cNvPr id="8" name="7 Rectángulo"/>
          <p:cNvSpPr/>
          <p:nvPr/>
        </p:nvSpPr>
        <p:spPr>
          <a:xfrm>
            <a:off x="519544" y="997527"/>
            <a:ext cx="10453255" cy="436504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762126" y="2225964"/>
            <a:ext cx="8562974" cy="1200329"/>
          </a:xfrm>
          <a:prstGeom prst="rect">
            <a:avLst/>
          </a:prstGeom>
          <a:noFill/>
        </p:spPr>
        <p:txBody>
          <a:bodyPr wrap="square" rtlCol="0">
            <a:spAutoFit/>
          </a:bodyPr>
          <a:lstStyle/>
          <a:p>
            <a:pPr algn="ctr"/>
            <a:r>
              <a:rPr lang="en-US" sz="3600" b="1" dirty="0">
                <a:solidFill>
                  <a:srgbClr val="FF0000"/>
                </a:solidFill>
              </a:rPr>
              <a:t>How could we identify the most informative Summary statistic of the data?</a:t>
            </a:r>
          </a:p>
        </p:txBody>
      </p:sp>
      <p:sp>
        <p:nvSpPr>
          <p:cNvPr id="10"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3256035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4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Machine learning</a:t>
            </a:r>
          </a:p>
        </p:txBody>
      </p:sp>
      <p:sp>
        <p:nvSpPr>
          <p:cNvPr id="19" name="Content Placeholder 2"/>
          <p:cNvSpPr>
            <a:spLocks noGrp="1" noChangeArrowheads="1"/>
          </p:cNvSpPr>
          <p:nvPr>
            <p:ph idx="1"/>
          </p:nvPr>
        </p:nvSpPr>
        <p:spPr>
          <a:xfrm>
            <a:off x="91742" y="1027906"/>
            <a:ext cx="6660539" cy="5410200"/>
          </a:xfrm>
        </p:spPr>
        <p:txBody>
          <a:bodyPr vert="horz" lIns="91440" tIns="45720" rIns="91440" bIns="45720" rtlCol="0" anchor="t">
            <a:normAutofit fontScale="85000" lnSpcReduction="20000"/>
          </a:bodyPr>
          <a:lstStyle/>
          <a:p>
            <a:pPr algn="just"/>
            <a:endParaRPr lang="es-ES" altLang="es-ES" dirty="0">
              <a:cs typeface="Calibri" panose="020F0502020204030204"/>
            </a:endParaRPr>
          </a:p>
          <a:p>
            <a:pPr algn="just"/>
            <a:r>
              <a:rPr lang="es-ES" altLang="es-ES" dirty="0"/>
              <a:t>Machine:</a:t>
            </a:r>
            <a:endParaRPr lang="es-ES" altLang="es-ES" dirty="0">
              <a:cs typeface="Calibri" panose="020F0502020204030204"/>
            </a:endParaRPr>
          </a:p>
          <a:p>
            <a:pPr lvl="1" algn="just"/>
            <a:r>
              <a:rPr lang="es-ES" altLang="es-ES" dirty="0"/>
              <a:t>A </a:t>
            </a:r>
            <a:r>
              <a:rPr lang="es-ES" altLang="es-ES" dirty="0" err="1"/>
              <a:t>mechanically</a:t>
            </a:r>
            <a:r>
              <a:rPr lang="es-ES" altLang="es-ES" dirty="0"/>
              <a:t>, </a:t>
            </a:r>
            <a:r>
              <a:rPr lang="es-ES" altLang="es-ES" dirty="0" err="1"/>
              <a:t>electrically</a:t>
            </a:r>
            <a:r>
              <a:rPr lang="es-ES" altLang="es-ES" dirty="0"/>
              <a:t> </a:t>
            </a:r>
            <a:r>
              <a:rPr lang="es-ES" altLang="es-ES" dirty="0" err="1"/>
              <a:t>or</a:t>
            </a:r>
            <a:r>
              <a:rPr lang="es-ES" altLang="es-ES" dirty="0"/>
              <a:t> </a:t>
            </a:r>
            <a:r>
              <a:rPr lang="es-ES" altLang="es-ES" dirty="0" err="1"/>
              <a:t>electronically</a:t>
            </a:r>
            <a:r>
              <a:rPr lang="es-ES" altLang="es-ES" dirty="0"/>
              <a:t> </a:t>
            </a:r>
            <a:r>
              <a:rPr lang="es-ES" altLang="es-ES" dirty="0" err="1"/>
              <a:t>operated</a:t>
            </a:r>
            <a:r>
              <a:rPr lang="es-ES" altLang="es-ES" dirty="0"/>
              <a:t> </a:t>
            </a:r>
            <a:r>
              <a:rPr lang="es-ES" altLang="es-ES" dirty="0" err="1"/>
              <a:t>device</a:t>
            </a:r>
            <a:r>
              <a:rPr lang="es-ES" altLang="es-ES" dirty="0"/>
              <a:t> </a:t>
            </a:r>
            <a:r>
              <a:rPr lang="es-ES" altLang="es-ES" dirty="0" err="1"/>
              <a:t>for</a:t>
            </a:r>
            <a:r>
              <a:rPr lang="es-ES" altLang="es-ES" dirty="0"/>
              <a:t> </a:t>
            </a:r>
            <a:r>
              <a:rPr lang="es-ES" altLang="es-ES" dirty="0" err="1"/>
              <a:t>performing</a:t>
            </a:r>
            <a:r>
              <a:rPr lang="es-ES" altLang="es-ES" dirty="0"/>
              <a:t> a </a:t>
            </a:r>
            <a:r>
              <a:rPr lang="es-ES" altLang="es-ES" dirty="0" err="1"/>
              <a:t>task</a:t>
            </a:r>
            <a:endParaRPr lang="es-ES" altLang="es-ES" dirty="0">
              <a:cs typeface="Calibri" panose="020F0502020204030204"/>
            </a:endParaRPr>
          </a:p>
          <a:p>
            <a:pPr algn="just"/>
            <a:r>
              <a:rPr lang="es-ES" altLang="es-ES" dirty="0" err="1"/>
              <a:t>Learning</a:t>
            </a:r>
            <a:r>
              <a:rPr lang="es-ES" altLang="es-ES" dirty="0"/>
              <a:t>:</a:t>
            </a:r>
            <a:endParaRPr lang="es-ES" altLang="es-ES" dirty="0">
              <a:cs typeface="Calibri" panose="020F0502020204030204"/>
            </a:endParaRPr>
          </a:p>
          <a:p>
            <a:pPr lvl="1" algn="just"/>
            <a:r>
              <a:rPr lang="es-ES" altLang="es-ES" dirty="0" err="1"/>
              <a:t>The</a:t>
            </a:r>
            <a:r>
              <a:rPr lang="es-ES" altLang="es-ES" dirty="0"/>
              <a:t> </a:t>
            </a:r>
            <a:r>
              <a:rPr lang="es-ES" altLang="es-ES" dirty="0" err="1"/>
              <a:t>activity</a:t>
            </a:r>
            <a:r>
              <a:rPr lang="es-ES" altLang="es-ES" dirty="0"/>
              <a:t> </a:t>
            </a:r>
            <a:r>
              <a:rPr lang="es-ES" altLang="es-ES" dirty="0" err="1"/>
              <a:t>or</a:t>
            </a:r>
            <a:r>
              <a:rPr lang="es-ES" altLang="es-ES" dirty="0"/>
              <a:t> </a:t>
            </a:r>
            <a:r>
              <a:rPr lang="es-ES" altLang="es-ES" dirty="0" err="1"/>
              <a:t>process</a:t>
            </a:r>
            <a:r>
              <a:rPr lang="es-ES" altLang="es-ES" dirty="0"/>
              <a:t> of </a:t>
            </a:r>
            <a:r>
              <a:rPr lang="es-ES" altLang="es-ES" dirty="0" err="1"/>
              <a:t>gaining</a:t>
            </a:r>
            <a:r>
              <a:rPr lang="es-ES" altLang="es-ES" dirty="0"/>
              <a:t> </a:t>
            </a:r>
            <a:r>
              <a:rPr lang="es-ES" altLang="es-ES" dirty="0" err="1"/>
              <a:t>knowledge</a:t>
            </a:r>
            <a:r>
              <a:rPr lang="es-ES" altLang="es-ES" dirty="0"/>
              <a:t> </a:t>
            </a:r>
            <a:r>
              <a:rPr lang="es-ES" altLang="es-ES" dirty="0" err="1"/>
              <a:t>or</a:t>
            </a:r>
            <a:r>
              <a:rPr lang="es-ES" altLang="es-ES" dirty="0"/>
              <a:t> </a:t>
            </a:r>
            <a:r>
              <a:rPr lang="es-ES" altLang="es-ES" dirty="0" err="1"/>
              <a:t>skill</a:t>
            </a:r>
            <a:r>
              <a:rPr lang="es-ES" altLang="es-ES" dirty="0"/>
              <a:t> </a:t>
            </a:r>
            <a:r>
              <a:rPr lang="es-ES" altLang="es-ES" dirty="0" err="1"/>
              <a:t>by</a:t>
            </a:r>
            <a:r>
              <a:rPr lang="es-ES" altLang="es-ES" dirty="0"/>
              <a:t> </a:t>
            </a:r>
            <a:r>
              <a:rPr lang="es-ES" altLang="es-ES" dirty="0" err="1"/>
              <a:t>studying</a:t>
            </a:r>
            <a:r>
              <a:rPr lang="es-ES" altLang="es-ES" dirty="0"/>
              <a:t>, </a:t>
            </a:r>
            <a:r>
              <a:rPr lang="es-ES" altLang="es-ES" dirty="0" err="1"/>
              <a:t>practicing</a:t>
            </a:r>
            <a:r>
              <a:rPr lang="es-ES" altLang="es-ES" dirty="0"/>
              <a:t>, </a:t>
            </a:r>
            <a:r>
              <a:rPr lang="es-ES" altLang="es-ES" dirty="0" err="1"/>
              <a:t>being</a:t>
            </a:r>
            <a:r>
              <a:rPr lang="es-ES" altLang="es-ES" dirty="0"/>
              <a:t> </a:t>
            </a:r>
            <a:r>
              <a:rPr lang="es-ES" altLang="es-ES" dirty="0" err="1"/>
              <a:t>taught</a:t>
            </a:r>
            <a:r>
              <a:rPr lang="es-ES" altLang="es-ES" dirty="0"/>
              <a:t>, </a:t>
            </a:r>
            <a:r>
              <a:rPr lang="es-ES" altLang="es-ES" dirty="0" err="1"/>
              <a:t>or</a:t>
            </a:r>
            <a:r>
              <a:rPr lang="es-ES" altLang="es-ES" dirty="0"/>
              <a:t> </a:t>
            </a:r>
            <a:r>
              <a:rPr lang="es-ES" altLang="es-ES" dirty="0" err="1"/>
              <a:t>experience</a:t>
            </a:r>
            <a:r>
              <a:rPr lang="es-ES" altLang="es-ES" dirty="0"/>
              <a:t> </a:t>
            </a:r>
            <a:r>
              <a:rPr lang="es-ES" altLang="es-ES" dirty="0" err="1"/>
              <a:t>something</a:t>
            </a:r>
            <a:endParaRPr lang="es-ES" altLang="es-ES" dirty="0">
              <a:cs typeface="Calibri" panose="020F0502020204030204"/>
            </a:endParaRPr>
          </a:p>
          <a:p>
            <a:pPr lvl="1" algn="just"/>
            <a:endParaRPr lang="es-ES" altLang="es-ES" dirty="0">
              <a:cs typeface="Calibri" panose="020F0502020204030204"/>
            </a:endParaRPr>
          </a:p>
          <a:p>
            <a:pPr algn="just"/>
            <a:r>
              <a:rPr lang="es-ES" altLang="es-ES" dirty="0" err="1"/>
              <a:t>From</a:t>
            </a:r>
            <a:r>
              <a:rPr lang="es-ES" altLang="es-ES" dirty="0"/>
              <a:t> Wikipedia: </a:t>
            </a:r>
            <a:endParaRPr lang="es-ES" altLang="es-ES" dirty="0">
              <a:cs typeface="Calibri" panose="020F0502020204030204"/>
            </a:endParaRPr>
          </a:p>
          <a:p>
            <a:pPr lvl="1" algn="just"/>
            <a:r>
              <a:rPr lang="es-ES" altLang="es-ES" dirty="0"/>
              <a:t>“</a:t>
            </a:r>
            <a:r>
              <a:rPr lang="en-US" altLang="es-ES" dirty="0"/>
              <a:t>“…is a subfield of computer science, evolved from the study of pattern recognition and computational learning theory in artificial intelligence. Machine Learning explores the study and construction of algorithms that can learn from and make predictions on data. Such algorithms operate by building a model from example inputs in order to make data-driven predictions or decisions, rather than following strictly static program instructions”</a:t>
            </a:r>
            <a:endParaRPr lang="es-ES" altLang="es-ES" dirty="0">
              <a:cs typeface="Calibri" panose="020F0502020204030204"/>
            </a:endParaRPr>
          </a:p>
        </p:txBody>
      </p:sp>
      <p:pic>
        <p:nvPicPr>
          <p:cNvPr id="22" name="Picture 5" descr="data-mining-venn-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063" y="1557338"/>
            <a:ext cx="3632200"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33B3AB1E-3DC6-4641-8EC4-16D37A4AC2B5}"/>
              </a:ext>
            </a:extLst>
          </p:cNvPr>
          <p:cNvSpPr txBox="1"/>
          <p:nvPr/>
        </p:nvSpPr>
        <p:spPr>
          <a:xfrm>
            <a:off x="7076742" y="3935589"/>
            <a:ext cx="2962672" cy="1754326"/>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a:defRPr/>
            </a:pPr>
            <a:r>
              <a:rPr lang="es-ES" altLang="es-ES" dirty="0" err="1"/>
              <a:t>Statistical</a:t>
            </a:r>
            <a:r>
              <a:rPr lang="es-ES" altLang="es-ES" dirty="0"/>
              <a:t> </a:t>
            </a:r>
            <a:r>
              <a:rPr lang="es-ES" altLang="es-ES" dirty="0" err="1"/>
              <a:t>Learning</a:t>
            </a:r>
            <a:r>
              <a:rPr lang="es-ES" altLang="es-ES" dirty="0"/>
              <a:t> </a:t>
            </a:r>
            <a:r>
              <a:rPr lang="es-ES" altLang="es-ES" dirty="0" err="1"/>
              <a:t>is</a:t>
            </a:r>
            <a:r>
              <a:rPr lang="es-ES" altLang="es-ES" dirty="0"/>
              <a:t> a </a:t>
            </a:r>
            <a:r>
              <a:rPr lang="es-ES" altLang="es-ES" dirty="0" err="1"/>
              <a:t>subset</a:t>
            </a:r>
            <a:r>
              <a:rPr lang="es-ES" altLang="es-ES" dirty="0"/>
              <a:t> </a:t>
            </a:r>
            <a:r>
              <a:rPr lang="es-ES" altLang="es-ES" dirty="0" err="1"/>
              <a:t>of</a:t>
            </a:r>
            <a:r>
              <a:rPr lang="es-ES" altLang="es-ES" dirty="0"/>
              <a:t> machine </a:t>
            </a:r>
            <a:r>
              <a:rPr lang="es-ES" altLang="es-ES" dirty="0" err="1"/>
              <a:t>learning</a:t>
            </a:r>
            <a:r>
              <a:rPr lang="es-ES" altLang="es-ES" dirty="0"/>
              <a:t> </a:t>
            </a:r>
            <a:r>
              <a:rPr lang="es-ES" altLang="es-ES" dirty="0" err="1"/>
              <a:t>that</a:t>
            </a:r>
            <a:r>
              <a:rPr lang="es-ES" altLang="es-ES" dirty="0"/>
              <a:t> </a:t>
            </a:r>
            <a:r>
              <a:rPr lang="es-ES" altLang="es-ES" dirty="0" err="1"/>
              <a:t>makes</a:t>
            </a:r>
            <a:r>
              <a:rPr lang="es-ES" altLang="es-ES" dirty="0"/>
              <a:t> </a:t>
            </a:r>
            <a:r>
              <a:rPr lang="es-ES" altLang="es-ES" dirty="0" err="1"/>
              <a:t>emphasis</a:t>
            </a:r>
            <a:r>
              <a:rPr lang="es-ES" altLang="es-ES" dirty="0"/>
              <a:t> </a:t>
            </a:r>
            <a:r>
              <a:rPr lang="es-ES" altLang="es-ES" dirty="0" err="1"/>
              <a:t>on</a:t>
            </a:r>
            <a:r>
              <a:rPr lang="es-ES" altLang="es-ES" dirty="0"/>
              <a:t> </a:t>
            </a:r>
            <a:r>
              <a:rPr lang="es-ES" altLang="es-ES" dirty="0" err="1"/>
              <a:t>the</a:t>
            </a:r>
            <a:r>
              <a:rPr lang="es-ES" altLang="es-ES" dirty="0"/>
              <a:t> </a:t>
            </a:r>
            <a:r>
              <a:rPr lang="es-ES" altLang="es-ES" dirty="0" err="1"/>
              <a:t>statistical</a:t>
            </a:r>
            <a:r>
              <a:rPr lang="es-ES" altLang="es-ES" dirty="0"/>
              <a:t> </a:t>
            </a:r>
            <a:r>
              <a:rPr lang="es-ES" altLang="es-ES" dirty="0" err="1"/>
              <a:t>grounds</a:t>
            </a:r>
            <a:r>
              <a:rPr lang="es-ES" altLang="es-ES" dirty="0"/>
              <a:t> </a:t>
            </a:r>
            <a:r>
              <a:rPr lang="es-ES" altLang="es-ES" dirty="0" err="1"/>
              <a:t>of</a:t>
            </a:r>
            <a:r>
              <a:rPr lang="es-ES" altLang="es-ES" dirty="0"/>
              <a:t> machine </a:t>
            </a:r>
            <a:r>
              <a:rPr lang="es-ES" altLang="es-ES" dirty="0" err="1"/>
              <a:t>learning</a:t>
            </a:r>
            <a:r>
              <a:rPr lang="es-ES" altLang="es-ES" dirty="0"/>
              <a:t>. </a:t>
            </a:r>
          </a:p>
          <a:p>
            <a:pPr algn="ctr">
              <a:defRPr/>
            </a:pPr>
            <a:endParaRPr lang="es-ES" dirty="0"/>
          </a:p>
        </p:txBody>
      </p:sp>
    </p:spTree>
    <p:extLst>
      <p:ext uri="{BB962C8B-B14F-4D97-AF65-F5344CB8AC3E}">
        <p14:creationId xmlns:p14="http://schemas.microsoft.com/office/powerpoint/2010/main" val="14990766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7" name="16 Rectángulo"/>
          <p:cNvSpPr/>
          <p:nvPr/>
        </p:nvSpPr>
        <p:spPr>
          <a:xfrm>
            <a:off x="6845300" y="1949224"/>
            <a:ext cx="3810000" cy="3992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3 Rectángulo"/>
          <p:cNvSpPr/>
          <p:nvPr/>
        </p:nvSpPr>
        <p:spPr>
          <a:xfrm>
            <a:off x="2357967" y="1807635"/>
            <a:ext cx="3036711" cy="477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Llamada de flecha a la derecha"/>
          <p:cNvSpPr/>
          <p:nvPr/>
        </p:nvSpPr>
        <p:spPr>
          <a:xfrm>
            <a:off x="2743095" y="3034927"/>
            <a:ext cx="4390071" cy="829941"/>
          </a:xfrm>
          <a:prstGeom prst="rightArrowCallout">
            <a:avLst>
              <a:gd name="adj1" fmla="val 40685"/>
              <a:gd name="adj2" fmla="val 37548"/>
              <a:gd name="adj3" fmla="val 43822"/>
              <a:gd name="adj4" fmla="val 565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2 Grupo"/>
          <p:cNvGrpSpPr/>
          <p:nvPr/>
        </p:nvGrpSpPr>
        <p:grpSpPr>
          <a:xfrm>
            <a:off x="2471670" y="1949224"/>
            <a:ext cx="2782115" cy="4410671"/>
            <a:chOff x="2286000" y="1038225"/>
            <a:chExt cx="3124200" cy="4953001"/>
          </a:xfrm>
        </p:grpSpPr>
        <p:sp>
          <p:nvSpPr>
            <p:cNvPr id="21" name="20 Rectángulo"/>
            <p:cNvSpPr/>
            <p:nvPr/>
          </p:nvSpPr>
          <p:spPr>
            <a:xfrm>
              <a:off x="2286000" y="5344895"/>
              <a:ext cx="3124200" cy="64633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10 Llamada de flecha hacia abajo"/>
            <p:cNvSpPr/>
            <p:nvPr/>
          </p:nvSpPr>
          <p:spPr>
            <a:xfrm>
              <a:off x="2590800" y="1038225"/>
              <a:ext cx="2438400" cy="1066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13 CuadroTexto"/>
            <p:cNvSpPr txBox="1"/>
            <p:nvPr/>
          </p:nvSpPr>
          <p:spPr>
            <a:xfrm>
              <a:off x="3255391" y="1211224"/>
              <a:ext cx="1194118" cy="311058"/>
            </a:xfrm>
            <a:prstGeom prst="rect">
              <a:avLst/>
            </a:prstGeom>
            <a:noFill/>
            <a:ln>
              <a:noFill/>
            </a:ln>
          </p:spPr>
          <p:txBody>
            <a:bodyPr wrap="none" rtlCol="0">
              <a:spAutoFit/>
            </a:bodyPr>
            <a:lstStyle/>
            <a:p>
              <a:r>
                <a:rPr lang="en-US" sz="1200" b="1" dirty="0"/>
                <a:t>Simulate data</a:t>
              </a:r>
            </a:p>
          </p:txBody>
        </p:sp>
        <p:sp>
          <p:nvSpPr>
            <p:cNvPr id="18" name="17 CuadroTexto"/>
            <p:cNvSpPr txBox="1"/>
            <p:nvPr/>
          </p:nvSpPr>
          <p:spPr>
            <a:xfrm>
              <a:off x="2999432" y="4048929"/>
              <a:ext cx="1648768" cy="518431"/>
            </a:xfrm>
            <a:prstGeom prst="rect">
              <a:avLst/>
            </a:prstGeom>
            <a:noFill/>
            <a:ln>
              <a:noFill/>
            </a:ln>
          </p:spPr>
          <p:txBody>
            <a:bodyPr wrap="square" rtlCol="0">
              <a:spAutoFit/>
            </a:bodyPr>
            <a:lstStyle/>
            <a:p>
              <a:pPr algn="ctr"/>
              <a:r>
                <a:rPr lang="en-US" sz="1200" b="1" dirty="0"/>
                <a:t>Compare with observed SS</a:t>
              </a:r>
            </a:p>
          </p:txBody>
        </p:sp>
        <p:sp>
          <p:nvSpPr>
            <p:cNvPr id="20" name="19 CuadroTexto"/>
            <p:cNvSpPr txBox="1"/>
            <p:nvPr/>
          </p:nvSpPr>
          <p:spPr>
            <a:xfrm>
              <a:off x="2286000" y="5420957"/>
              <a:ext cx="3048001" cy="518431"/>
            </a:xfrm>
            <a:prstGeom prst="rect">
              <a:avLst/>
            </a:prstGeom>
            <a:noFill/>
            <a:ln>
              <a:noFill/>
            </a:ln>
          </p:spPr>
          <p:txBody>
            <a:bodyPr wrap="square" rtlCol="0">
              <a:spAutoFit/>
            </a:bodyPr>
            <a:lstStyle/>
            <a:p>
              <a:pPr algn="ctr"/>
              <a:r>
                <a:rPr lang="en-US" sz="1200" b="1" dirty="0"/>
                <a:t>Retain simulation parameters given </a:t>
              </a:r>
              <a:r>
                <a:rPr lang="en-US" sz="1200" b="1" dirty="0">
                  <a:latin typeface="Symbol" panose="05050102010706020507" pitchFamily="18" charset="2"/>
                </a:rPr>
                <a:t>e</a:t>
              </a:r>
              <a:r>
                <a:rPr lang="en-US" sz="1200" b="1" dirty="0"/>
                <a:t> threshold</a:t>
              </a:r>
            </a:p>
          </p:txBody>
        </p:sp>
        <p:sp>
          <p:nvSpPr>
            <p:cNvPr id="24" name="23 Llamada de flecha hacia abajo"/>
            <p:cNvSpPr/>
            <p:nvPr/>
          </p:nvSpPr>
          <p:spPr>
            <a:xfrm>
              <a:off x="2590800" y="3806488"/>
              <a:ext cx="2438400" cy="1447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15 CuadroTexto"/>
            <p:cNvSpPr txBox="1"/>
            <p:nvPr/>
          </p:nvSpPr>
          <p:spPr>
            <a:xfrm>
              <a:off x="2999432" y="2464005"/>
              <a:ext cx="1648768" cy="518431"/>
            </a:xfrm>
            <a:prstGeom prst="rect">
              <a:avLst/>
            </a:prstGeom>
            <a:noFill/>
            <a:ln>
              <a:noFill/>
            </a:ln>
          </p:spPr>
          <p:txBody>
            <a:bodyPr wrap="square" rtlCol="0">
              <a:spAutoFit/>
            </a:bodyPr>
            <a:lstStyle/>
            <a:p>
              <a:pPr algn="ctr"/>
              <a:r>
                <a:rPr lang="en-US" sz="1200" b="1" dirty="0"/>
                <a:t>Estimate summary statistics (SS)</a:t>
              </a:r>
            </a:p>
          </p:txBody>
        </p:sp>
      </p:grpSp>
      <p:sp>
        <p:nvSpPr>
          <p:cNvPr id="5" name="4 Rectángulo"/>
          <p:cNvSpPr/>
          <p:nvPr/>
        </p:nvSpPr>
        <p:spPr>
          <a:xfrm>
            <a:off x="1210208" y="1310224"/>
            <a:ext cx="5463804" cy="424732"/>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APPROXIMATE BAYESIAN COMPUTATION (ABC)</a:t>
            </a:r>
          </a:p>
        </p:txBody>
      </p:sp>
      <p:sp>
        <p:nvSpPr>
          <p:cNvPr id="142" name="141 Flecha derecha"/>
          <p:cNvSpPr/>
          <p:nvPr/>
        </p:nvSpPr>
        <p:spPr>
          <a:xfrm flipH="1">
            <a:off x="5168900" y="4591051"/>
            <a:ext cx="1676400" cy="71437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3" name="142 Rectángulo"/>
          <p:cNvSpPr/>
          <p:nvPr/>
        </p:nvSpPr>
        <p:spPr>
          <a:xfrm>
            <a:off x="6769100" y="4784795"/>
            <a:ext cx="212272" cy="3268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144 Rectángulo"/>
          <p:cNvSpPr/>
          <p:nvPr/>
        </p:nvSpPr>
        <p:spPr>
          <a:xfrm>
            <a:off x="7647737" y="3574381"/>
            <a:ext cx="2492991" cy="394210"/>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MACHINE LEARNING</a:t>
            </a:r>
          </a:p>
        </p:txBody>
      </p:sp>
      <p:sp>
        <p:nvSpPr>
          <p:cNvPr id="14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31823895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204500"/>
            <a:ext cx="12211845" cy="6858000"/>
            <a:chOff x="0" y="204500"/>
            <a:chExt cx="12211845" cy="685800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sp>
        <p:nvSpPr>
          <p:cNvPr id="8" name="CuadroTexto 2"/>
          <p:cNvSpPr txBox="1">
            <a:spLocks noGrp="1"/>
          </p:cNvSpPr>
          <p:nvPr>
            <p:ph type="title"/>
          </p:nvPr>
        </p:nvSpPr>
        <p:spPr>
          <a:xfrm>
            <a:off x="0" y="-137851"/>
            <a:ext cx="11913326" cy="830997"/>
          </a:xfrm>
          <a:prstGeom prst="rect">
            <a:avLst/>
          </a:prstGeom>
          <a:noFill/>
        </p:spPr>
        <p:txBody>
          <a:bodyPr wrap="square" rtlCol="0">
            <a:spAutoFit/>
          </a:bodyPr>
          <a:lstStyle/>
          <a:p>
            <a:pPr algn="ctr">
              <a:lnSpc>
                <a:spcPct val="120000"/>
              </a:lnSpc>
            </a:pPr>
            <a:r>
              <a:rPr lang="es-ES" sz="4000" dirty="0">
                <a:solidFill>
                  <a:srgbClr val="EC6C6A"/>
                </a:solidFill>
                <a:latin typeface="Goudy Stout" panose="0202090407030B020401" pitchFamily="18" charset="0"/>
                <a:cs typeface="DIN Alternate Bold"/>
              </a:rPr>
              <a:t>MACHINE LEARNING</a:t>
            </a:r>
          </a:p>
        </p:txBody>
      </p:sp>
      <p:pic>
        <p:nvPicPr>
          <p:cNvPr id="14"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b="17552"/>
          <a:stretch/>
        </p:blipFill>
        <p:spPr>
          <a:xfrm>
            <a:off x="426115" y="1261356"/>
            <a:ext cx="11111137" cy="4717862"/>
          </a:xfrm>
        </p:spPr>
      </p:pic>
      <p:sp>
        <p:nvSpPr>
          <p:cNvPr id="18" name="TextBox 17"/>
          <p:cNvSpPr txBox="1"/>
          <p:nvPr/>
        </p:nvSpPr>
        <p:spPr>
          <a:xfrm>
            <a:off x="4635791" y="684229"/>
            <a:ext cx="2920415" cy="369332"/>
          </a:xfrm>
          <a:prstGeom prst="rect">
            <a:avLst/>
          </a:prstGeom>
          <a:noFill/>
        </p:spPr>
        <p:txBody>
          <a:bodyPr wrap="none" rtlCol="0">
            <a:spAutoFit/>
          </a:bodyPr>
          <a:lstStyle/>
          <a:p>
            <a:r>
              <a:rPr lang="en-US" b="1" dirty="0">
                <a:latin typeface="DIN Alternate Bold"/>
              </a:rPr>
              <a:t>PATTERN RECOGNITION</a:t>
            </a:r>
          </a:p>
        </p:txBody>
      </p:sp>
    </p:spTree>
    <p:extLst>
      <p:ext uri="{BB962C8B-B14F-4D97-AF65-F5344CB8AC3E}">
        <p14:creationId xmlns:p14="http://schemas.microsoft.com/office/powerpoint/2010/main" val="315368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0"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67624" y="1001651"/>
            <a:ext cx="6253914" cy="4680013"/>
          </a:xfrm>
          <a:effectLst>
            <a:softEdge rad="139700"/>
          </a:effectLst>
        </p:spPr>
      </p:pic>
      <p:sp>
        <p:nvSpPr>
          <p:cNvPr id="6" name="Rectangle 5"/>
          <p:cNvSpPr/>
          <p:nvPr/>
        </p:nvSpPr>
        <p:spPr>
          <a:xfrm>
            <a:off x="144379" y="5681664"/>
            <a:ext cx="11887200" cy="646331"/>
          </a:xfrm>
          <a:prstGeom prst="rect">
            <a:avLst/>
          </a:prstGeom>
        </p:spPr>
        <p:txBody>
          <a:bodyPr wrap="square">
            <a:spAutoFit/>
          </a:bodyPr>
          <a:lstStyle/>
          <a:p>
            <a:pPr algn="ctr"/>
            <a:r>
              <a:rPr lang="en-US" i="1" dirty="0">
                <a:latin typeface="Consolas" panose="020B0609020204030204" pitchFamily="49" charset="0"/>
              </a:rPr>
              <a:t>It is locally believed that these crabs are reincarnations of the Heike warriors defeated at the Battle of Dan-no-</a:t>
            </a:r>
            <a:r>
              <a:rPr lang="en-US" i="1" dirty="0" err="1">
                <a:latin typeface="Consolas" panose="020B0609020204030204" pitchFamily="49" charset="0"/>
              </a:rPr>
              <a:t>ura</a:t>
            </a:r>
            <a:r>
              <a:rPr lang="en-US" i="1" dirty="0">
                <a:latin typeface="Consolas" panose="020B0609020204030204" pitchFamily="49" charset="0"/>
              </a:rPr>
              <a:t> as told in The Tale of the Heike.[2]</a:t>
            </a:r>
          </a:p>
        </p:txBody>
      </p:sp>
      <p:sp>
        <p:nvSpPr>
          <p:cNvPr id="11" name="CuadroTexto 2"/>
          <p:cNvSpPr txBox="1">
            <a:spLocks noGrp="1"/>
          </p:cNvSpPr>
          <p:nvPr>
            <p:ph type="title"/>
          </p:nvPr>
        </p:nvSpPr>
        <p:spPr>
          <a:xfrm>
            <a:off x="0" y="-137851"/>
            <a:ext cx="11913326" cy="830997"/>
          </a:xfrm>
          <a:prstGeom prst="rect">
            <a:avLst/>
          </a:prstGeom>
          <a:noFill/>
        </p:spPr>
        <p:txBody>
          <a:bodyPr wrap="square" rtlCol="0">
            <a:spAutoFit/>
          </a:bodyPr>
          <a:lstStyle/>
          <a:p>
            <a:pPr algn="ctr">
              <a:lnSpc>
                <a:spcPct val="120000"/>
              </a:lnSpc>
            </a:pPr>
            <a:r>
              <a:rPr lang="es-ES" sz="4000" dirty="0">
                <a:solidFill>
                  <a:srgbClr val="EC6C6A"/>
                </a:solidFill>
                <a:latin typeface="Goudy Stout" panose="0202090407030B020401" pitchFamily="18" charset="0"/>
                <a:cs typeface="DIN Alternate Bold"/>
              </a:rPr>
              <a:t>MACHINE LEARNING</a:t>
            </a:r>
          </a:p>
        </p:txBody>
      </p:sp>
      <p:sp>
        <p:nvSpPr>
          <p:cNvPr id="12" name="TextBox 17"/>
          <p:cNvSpPr txBox="1"/>
          <p:nvPr/>
        </p:nvSpPr>
        <p:spPr>
          <a:xfrm>
            <a:off x="4635791" y="684229"/>
            <a:ext cx="2920415" cy="369332"/>
          </a:xfrm>
          <a:prstGeom prst="rect">
            <a:avLst/>
          </a:prstGeom>
          <a:noFill/>
        </p:spPr>
        <p:txBody>
          <a:bodyPr wrap="none" rtlCol="0">
            <a:spAutoFit/>
          </a:bodyPr>
          <a:lstStyle/>
          <a:p>
            <a:r>
              <a:rPr lang="en-US" b="1" dirty="0">
                <a:latin typeface="DIN Alternate Bold"/>
              </a:rPr>
              <a:t>PATTERN RECOGNITION</a:t>
            </a:r>
          </a:p>
        </p:txBody>
      </p:sp>
    </p:spTree>
    <p:extLst>
      <p:ext uri="{BB962C8B-B14F-4D97-AF65-F5344CB8AC3E}">
        <p14:creationId xmlns:p14="http://schemas.microsoft.com/office/powerpoint/2010/main" val="3411325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1"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33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4" t="14346" r="22311" b="8045"/>
          <a:stretch/>
        </p:blipFill>
        <p:spPr bwMode="auto">
          <a:xfrm>
            <a:off x="2895600" y="2133601"/>
            <a:ext cx="6438717" cy="4116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useBgFill="1">
        <p:nvSpPr>
          <p:cNvPr id="2" name="Rectangle 1"/>
          <p:cNvSpPr/>
          <p:nvPr/>
        </p:nvSpPr>
        <p:spPr>
          <a:xfrm>
            <a:off x="4387486" y="2133601"/>
            <a:ext cx="4704263" cy="34137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4260668" y="5600701"/>
            <a:ext cx="0" cy="80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387486" y="5600701"/>
            <a:ext cx="0" cy="80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415936" y="5318760"/>
            <a:ext cx="971550" cy="5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124683" y="3563481"/>
                <a:ext cx="7709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124683" y="3563481"/>
                <a:ext cx="770917" cy="276999"/>
              </a:xfrm>
              <a:prstGeom prst="rect">
                <a:avLst/>
              </a:prstGeom>
              <a:blipFill>
                <a:blip r:embed="rId5"/>
                <a:stretch>
                  <a:fillRect l="-7143" t="-4444" r="-11111" b="-35556"/>
                </a:stretch>
              </a:blipFill>
            </p:spPr>
            <p:txBody>
              <a:bodyPr/>
              <a:lstStyle/>
              <a:p>
                <a:r>
                  <a:rPr lang="en-US">
                    <a:noFill/>
                  </a:rPr>
                  <a:t> </a:t>
                </a:r>
              </a:p>
            </p:txBody>
          </p:sp>
        </mc:Fallback>
      </mc:AlternateContent>
      <p:sp>
        <p:nvSpPr>
          <p:cNvPr id="20" name="1 Título"/>
          <p:cNvSpPr>
            <a:spLocks noGrp="1"/>
          </p:cNvSpPr>
          <p:nvPr>
            <p:ph type="title"/>
          </p:nvPr>
        </p:nvSpPr>
        <p:spPr>
          <a:xfrm>
            <a:off x="296090" y="23018"/>
            <a:ext cx="11982995" cy="1325563"/>
          </a:xfrm>
        </p:spPr>
        <p:txBody>
          <a:bodyPr>
            <a:normAutofit/>
          </a:bodyPr>
          <a:lstStyle/>
          <a:p>
            <a:pPr algn="ctr"/>
            <a:r>
              <a:rPr lang="en-US" dirty="0">
                <a:solidFill>
                  <a:schemeClr val="accent4">
                    <a:lumMod val="60000"/>
                    <a:lumOff val="40000"/>
                  </a:schemeClr>
                </a:solidFill>
                <a:latin typeface="Goudy Stout" panose="0202090407030B020401" pitchFamily="18" charset="0"/>
              </a:rPr>
              <a:t>A BAYESIAN VIEW</a:t>
            </a:r>
          </a:p>
        </p:txBody>
      </p:sp>
    </p:spTree>
    <p:extLst>
      <p:ext uri="{BB962C8B-B14F-4D97-AF65-F5344CB8AC3E}">
        <p14:creationId xmlns:p14="http://schemas.microsoft.com/office/powerpoint/2010/main" val="3853484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o 9"/>
          <p:cNvGrpSpPr/>
          <p:nvPr/>
        </p:nvGrpSpPr>
        <p:grpSpPr>
          <a:xfrm>
            <a:off x="0" y="204500"/>
            <a:ext cx="12211845" cy="6858000"/>
            <a:chOff x="0" y="204500"/>
            <a:chExt cx="12211845" cy="685800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pic>
        <p:nvPicPr>
          <p:cNvPr id="4" name="Content Placeholder 3"/>
          <p:cNvPicPr>
            <a:picLocks noGrp="1" noChangeAspect="1"/>
          </p:cNvPicPr>
          <p:nvPr>
            <p:ph idx="1"/>
          </p:nvPr>
        </p:nvPicPr>
        <p:blipFill rotWithShape="1">
          <a:blip r:embed="rId4">
            <a:extLst>
              <a:ext uri="{28A0092B-C50C-407E-A947-70E740481C1C}">
                <a14:useLocalDpi xmlns:a14="http://schemas.microsoft.com/office/drawing/2010/main" val="0"/>
              </a:ext>
            </a:extLst>
          </a:blip>
          <a:srcRect b="17552"/>
          <a:stretch/>
        </p:blipFill>
        <p:spPr>
          <a:xfrm>
            <a:off x="1926002" y="1659550"/>
            <a:ext cx="8449199" cy="3587586"/>
          </a:xfrm>
        </p:spPr>
      </p:pic>
      <p:grpSp>
        <p:nvGrpSpPr>
          <p:cNvPr id="9" name="Group 8"/>
          <p:cNvGrpSpPr/>
          <p:nvPr/>
        </p:nvGrpSpPr>
        <p:grpSpPr>
          <a:xfrm>
            <a:off x="283202" y="693146"/>
            <a:ext cx="11823968" cy="2140656"/>
            <a:chOff x="228600" y="1332460"/>
            <a:chExt cx="11823968" cy="2140656"/>
          </a:xfrm>
        </p:grpSpPr>
        <p:sp>
          <p:nvSpPr>
            <p:cNvPr id="7" name="Oval Callout 6"/>
            <p:cNvSpPr/>
            <p:nvPr/>
          </p:nvSpPr>
          <p:spPr>
            <a:xfrm>
              <a:off x="228600" y="2398295"/>
              <a:ext cx="1744579" cy="1074821"/>
            </a:xfrm>
            <a:prstGeom prst="wedgeEllipseCallout">
              <a:avLst>
                <a:gd name="adj1" fmla="val 146217"/>
                <a:gd name="adj2" fmla="val 9140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Goudy Stout" panose="0202090407030B020401" pitchFamily="18" charset="0"/>
                </a:rPr>
                <a:t>Be my friend</a:t>
              </a:r>
            </a:p>
          </p:txBody>
        </p:sp>
        <p:sp>
          <p:nvSpPr>
            <p:cNvPr id="8" name="Oval Callout 7"/>
            <p:cNvSpPr/>
            <p:nvPr/>
          </p:nvSpPr>
          <p:spPr>
            <a:xfrm>
              <a:off x="9842768" y="1332460"/>
              <a:ext cx="2209800" cy="1347076"/>
            </a:xfrm>
            <a:prstGeom prst="wedgeEllipseCallout">
              <a:avLst>
                <a:gd name="adj1" fmla="val -90650"/>
                <a:gd name="adj2" fmla="val 16471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latin typeface="Goudy Stout" panose="0202090407030B020401" pitchFamily="18" charset="0"/>
                </a:rPr>
                <a:t>Come closer and you will discover my next diner</a:t>
              </a:r>
            </a:p>
          </p:txBody>
        </p:sp>
      </p:grpSp>
      <p:sp>
        <p:nvSpPr>
          <p:cNvPr id="14" name="CuadroTexto 2"/>
          <p:cNvSpPr txBox="1">
            <a:spLocks noGrp="1"/>
          </p:cNvSpPr>
          <p:nvPr>
            <p:ph type="title"/>
          </p:nvPr>
        </p:nvSpPr>
        <p:spPr>
          <a:xfrm>
            <a:off x="0" y="-137851"/>
            <a:ext cx="11913326" cy="830997"/>
          </a:xfrm>
          <a:prstGeom prst="rect">
            <a:avLst/>
          </a:prstGeom>
          <a:noFill/>
        </p:spPr>
        <p:txBody>
          <a:bodyPr wrap="square" rtlCol="0">
            <a:spAutoFit/>
          </a:bodyPr>
          <a:lstStyle/>
          <a:p>
            <a:pPr algn="ctr">
              <a:lnSpc>
                <a:spcPct val="120000"/>
              </a:lnSpc>
            </a:pPr>
            <a:r>
              <a:rPr lang="es-ES" sz="4000" dirty="0">
                <a:solidFill>
                  <a:srgbClr val="EC6C6A"/>
                </a:solidFill>
                <a:latin typeface="Goudy Stout" panose="0202090407030B020401" pitchFamily="18" charset="0"/>
                <a:cs typeface="DIN Alternate Bold"/>
              </a:rPr>
              <a:t>MACHINE LEARNING</a:t>
            </a:r>
          </a:p>
        </p:txBody>
      </p:sp>
      <p:sp>
        <p:nvSpPr>
          <p:cNvPr id="15" name="TextBox 17"/>
          <p:cNvSpPr txBox="1"/>
          <p:nvPr/>
        </p:nvSpPr>
        <p:spPr>
          <a:xfrm>
            <a:off x="4635791" y="684229"/>
            <a:ext cx="2920415" cy="369332"/>
          </a:xfrm>
          <a:prstGeom prst="rect">
            <a:avLst/>
          </a:prstGeom>
          <a:noFill/>
        </p:spPr>
        <p:txBody>
          <a:bodyPr wrap="none" rtlCol="0">
            <a:spAutoFit/>
          </a:bodyPr>
          <a:lstStyle/>
          <a:p>
            <a:r>
              <a:rPr lang="en-US" b="1" dirty="0">
                <a:latin typeface="DIN Alternate Bold"/>
              </a:rPr>
              <a:t>PATTERN RECOGNITION</a:t>
            </a:r>
          </a:p>
        </p:txBody>
      </p:sp>
    </p:spTree>
    <p:extLst>
      <p:ext uri="{BB962C8B-B14F-4D97-AF65-F5344CB8AC3E}">
        <p14:creationId xmlns:p14="http://schemas.microsoft.com/office/powerpoint/2010/main" val="3987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204500"/>
            <a:ext cx="12211845" cy="6858000"/>
            <a:chOff x="0" y="204500"/>
            <a:chExt cx="12211845" cy="6858000"/>
          </a:xfrm>
        </p:grpSpPr>
        <p:pic>
          <p:nvPicPr>
            <p:cNvPr id="12"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pic>
        <p:nvPicPr>
          <p:cNvPr id="7" name="Picture 6"/>
          <p:cNvPicPr>
            <a:picLocks noChangeAspect="1"/>
          </p:cNvPicPr>
          <p:nvPr/>
        </p:nvPicPr>
        <p:blipFill>
          <a:blip r:embed="rId4"/>
          <a:stretch>
            <a:fillRect/>
          </a:stretch>
        </p:blipFill>
        <p:spPr>
          <a:xfrm>
            <a:off x="6136176" y="2579174"/>
            <a:ext cx="4913648" cy="2133601"/>
          </a:xfrm>
          <a:prstGeom prst="rect">
            <a:avLst/>
          </a:prstGeom>
        </p:spPr>
      </p:pic>
      <p:sp>
        <p:nvSpPr>
          <p:cNvPr id="2" name="Title 1"/>
          <p:cNvSpPr>
            <a:spLocks noGrp="1"/>
          </p:cNvSpPr>
          <p:nvPr>
            <p:ph type="title"/>
          </p:nvPr>
        </p:nvSpPr>
        <p:spPr>
          <a:xfrm>
            <a:off x="914400" y="665870"/>
            <a:ext cx="10515600" cy="1325563"/>
          </a:xfrm>
        </p:spPr>
        <p:txBody>
          <a:bodyPr>
            <a:normAutofit/>
          </a:bodyPr>
          <a:lstStyle/>
          <a:p>
            <a:pPr algn="ctr"/>
            <a:r>
              <a:rPr lang="en-US" dirty="0"/>
              <a:t>The perceptron: the neuron as a model for processing information</a:t>
            </a:r>
          </a:p>
        </p:txBody>
      </p:sp>
      <p:pic>
        <p:nvPicPr>
          <p:cNvPr id="8" name="Picture 7"/>
          <p:cNvPicPr>
            <a:picLocks noChangeAspect="1"/>
          </p:cNvPicPr>
          <p:nvPr/>
        </p:nvPicPr>
        <p:blipFill>
          <a:blip r:embed="rId5"/>
          <a:stretch>
            <a:fillRect/>
          </a:stretch>
        </p:blipFill>
        <p:spPr>
          <a:xfrm>
            <a:off x="790457" y="2581113"/>
            <a:ext cx="4947138" cy="2131662"/>
          </a:xfrm>
          <a:prstGeom prst="rect">
            <a:avLst/>
          </a:prstGeom>
        </p:spPr>
      </p:pic>
      <p:sp>
        <p:nvSpPr>
          <p:cNvPr id="9"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ARTIFICIAL INTELIGENCE</a:t>
            </a:r>
          </a:p>
        </p:txBody>
      </p:sp>
    </p:spTree>
    <p:extLst>
      <p:ext uri="{BB962C8B-B14F-4D97-AF65-F5344CB8AC3E}">
        <p14:creationId xmlns:p14="http://schemas.microsoft.com/office/powerpoint/2010/main" val="10203432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0" y="204500"/>
            <a:ext cx="12211845" cy="6858000"/>
            <a:chOff x="0" y="204500"/>
            <a:chExt cx="12211845" cy="6858000"/>
          </a:xfrm>
        </p:grpSpPr>
        <p:pic>
          <p:nvPicPr>
            <p:cNvPr id="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pic>
        <p:nvPicPr>
          <p:cNvPr id="4" name="Content Placeholder 3"/>
          <p:cNvPicPr>
            <a:picLocks noGrp="1" noChangeAspect="1"/>
          </p:cNvPicPr>
          <p:nvPr>
            <p:ph idx="1"/>
          </p:nvPr>
        </p:nvPicPr>
        <p:blipFill>
          <a:blip r:embed="rId4"/>
          <a:stretch>
            <a:fillRect/>
          </a:stretch>
        </p:blipFill>
        <p:spPr>
          <a:xfrm>
            <a:off x="2610923" y="619608"/>
            <a:ext cx="6625632" cy="5242685"/>
          </a:xfrm>
          <a:prstGeom prst="rect">
            <a:avLst/>
          </a:prstGeom>
        </p:spPr>
      </p:pic>
      <p:sp>
        <p:nvSpPr>
          <p:cNvPr id="10"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ARTIFICIAL INTELIGENCE</a:t>
            </a:r>
          </a:p>
        </p:txBody>
      </p:sp>
    </p:spTree>
    <p:extLst>
      <p:ext uri="{BB962C8B-B14F-4D97-AF65-F5344CB8AC3E}">
        <p14:creationId xmlns:p14="http://schemas.microsoft.com/office/powerpoint/2010/main" val="25157838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0" y="204500"/>
            <a:ext cx="12211845" cy="6858000"/>
            <a:chOff x="0" y="204500"/>
            <a:chExt cx="12211845" cy="6858000"/>
          </a:xfrm>
        </p:grpSpPr>
        <p:pic>
          <p:nvPicPr>
            <p:cNvPr id="12"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sp>
        <p:nvSpPr>
          <p:cNvPr id="6" name="CuadroTexto 2"/>
          <p:cNvSpPr txBox="1">
            <a:spLocks/>
          </p:cNvSpPr>
          <p:nvPr/>
        </p:nvSpPr>
        <p:spPr>
          <a:xfrm>
            <a:off x="1255448" y="-103105"/>
            <a:ext cx="10210800" cy="81560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000" dirty="0">
                <a:solidFill>
                  <a:srgbClr val="EC6C6A"/>
                </a:solidFill>
                <a:latin typeface="Goudy Stout" panose="0202090407030B020401" pitchFamily="18" charset="0"/>
                <a:cs typeface="DIN Alternate Bold"/>
              </a:rPr>
              <a:t>THE LONG ROAD OF ARTIFICIAL INTELLIGENCE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782" y="618191"/>
            <a:ext cx="7085361" cy="5637923"/>
          </a:xfrm>
          <a:prstGeom prst="rect">
            <a:avLst/>
          </a:prstGeom>
        </p:spPr>
      </p:pic>
      <p:pic>
        <p:nvPicPr>
          <p:cNvPr id="10"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Tree>
    <p:extLst>
      <p:ext uri="{BB962C8B-B14F-4D97-AF65-F5344CB8AC3E}">
        <p14:creationId xmlns:p14="http://schemas.microsoft.com/office/powerpoint/2010/main" val="518424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04500"/>
            <a:ext cx="12211845" cy="6858000"/>
            <a:chOff x="0" y="204500"/>
            <a:chExt cx="12211845" cy="6858000"/>
          </a:xfrm>
        </p:grpSpPr>
        <p:pic>
          <p:nvPicPr>
            <p:cNvPr id="7"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8"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pic>
        <p:nvPicPr>
          <p:cNvPr id="4" name="Content Placeholder 3"/>
          <p:cNvPicPr>
            <a:picLocks noGrp="1" noChangeAspect="1"/>
          </p:cNvPicPr>
          <p:nvPr>
            <p:ph idx="1"/>
          </p:nvPr>
        </p:nvPicPr>
        <p:blipFill>
          <a:blip r:embed="rId4"/>
          <a:stretch>
            <a:fillRect/>
          </a:stretch>
        </p:blipFill>
        <p:spPr>
          <a:xfrm>
            <a:off x="1927952" y="679180"/>
            <a:ext cx="8042313" cy="5483394"/>
          </a:xfrm>
          <a:prstGeom prst="rect">
            <a:avLst/>
          </a:prstGeom>
        </p:spPr>
      </p:pic>
      <p:sp>
        <p:nvSpPr>
          <p:cNvPr id="5" name="CuadroTexto 2"/>
          <p:cNvSpPr txBox="1">
            <a:spLocks/>
          </p:cNvSpPr>
          <p:nvPr/>
        </p:nvSpPr>
        <p:spPr>
          <a:xfrm>
            <a:off x="1255448" y="-103105"/>
            <a:ext cx="10210800" cy="81560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000" dirty="0">
                <a:solidFill>
                  <a:srgbClr val="EC6C6A"/>
                </a:solidFill>
                <a:latin typeface="Goudy Stout" panose="0202090407030B020401" pitchFamily="18" charset="0"/>
                <a:cs typeface="DIN Alternate Bold"/>
              </a:rPr>
              <a:t>THE LONG ROAD OF ARTIFICIAL INTELLIGENCE</a:t>
            </a:r>
          </a:p>
        </p:txBody>
      </p:sp>
    </p:spTree>
    <p:extLst>
      <p:ext uri="{BB962C8B-B14F-4D97-AF65-F5344CB8AC3E}">
        <p14:creationId xmlns:p14="http://schemas.microsoft.com/office/powerpoint/2010/main" val="737640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p:cNvGrpSpPr/>
          <p:nvPr/>
        </p:nvGrpSpPr>
        <p:grpSpPr>
          <a:xfrm>
            <a:off x="0" y="204500"/>
            <a:ext cx="12211845" cy="6858000"/>
            <a:chOff x="0" y="204500"/>
            <a:chExt cx="12211845" cy="6858000"/>
          </a:xfrm>
        </p:grpSpPr>
        <p:pic>
          <p:nvPicPr>
            <p:cNvPr id="7"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8"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pic>
        <p:nvPicPr>
          <p:cNvPr id="4" name="Content Placeholder 3"/>
          <p:cNvPicPr>
            <a:picLocks noGrp="1" noChangeAspect="1"/>
          </p:cNvPicPr>
          <p:nvPr>
            <p:ph idx="1"/>
          </p:nvPr>
        </p:nvPicPr>
        <p:blipFill>
          <a:blip r:embed="rId4"/>
          <a:stretch>
            <a:fillRect/>
          </a:stretch>
        </p:blipFill>
        <p:spPr>
          <a:xfrm>
            <a:off x="1927952" y="679180"/>
            <a:ext cx="8042313" cy="5483394"/>
          </a:xfrm>
          <a:prstGeom prst="rect">
            <a:avLst/>
          </a:prstGeom>
        </p:spPr>
      </p:pic>
      <p:sp>
        <p:nvSpPr>
          <p:cNvPr id="5" name="CuadroTexto 2"/>
          <p:cNvSpPr txBox="1">
            <a:spLocks/>
          </p:cNvSpPr>
          <p:nvPr/>
        </p:nvSpPr>
        <p:spPr>
          <a:xfrm>
            <a:off x="1255448" y="-103105"/>
            <a:ext cx="10210800" cy="81560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000" dirty="0">
                <a:solidFill>
                  <a:srgbClr val="EC6C6A"/>
                </a:solidFill>
                <a:latin typeface="Goudy Stout" panose="0202090407030B020401" pitchFamily="18" charset="0"/>
                <a:cs typeface="DIN Alternate Bold"/>
              </a:rPr>
              <a:t>THE LONG ROAD OF ARTIFICIAL INTELLIGENCE</a:t>
            </a:r>
          </a:p>
        </p:txBody>
      </p:sp>
      <p:sp>
        <p:nvSpPr>
          <p:cNvPr id="2" name="Rectángulo 1"/>
          <p:cNvSpPr/>
          <p:nvPr/>
        </p:nvSpPr>
        <p:spPr>
          <a:xfrm>
            <a:off x="4197427" y="2677099"/>
            <a:ext cx="5233012" cy="2533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Forma libre 2"/>
          <p:cNvSpPr/>
          <p:nvPr/>
        </p:nvSpPr>
        <p:spPr>
          <a:xfrm>
            <a:off x="4024665" y="1254643"/>
            <a:ext cx="2661726" cy="2738616"/>
          </a:xfrm>
          <a:custGeom>
            <a:avLst/>
            <a:gdLst>
              <a:gd name="connsiteX0" fmla="*/ 0 w 1663547"/>
              <a:gd name="connsiteY0" fmla="*/ 848299 h 1538803"/>
              <a:gd name="connsiteX1" fmla="*/ 341523 w 1663547"/>
              <a:gd name="connsiteY1" fmla="*/ 1531344 h 1538803"/>
              <a:gd name="connsiteX2" fmla="*/ 815248 w 1663547"/>
              <a:gd name="connsiteY2" fmla="*/ 1156771 h 1538803"/>
              <a:gd name="connsiteX3" fmla="*/ 1410159 w 1663547"/>
              <a:gd name="connsiteY3" fmla="*/ 319489 h 1538803"/>
              <a:gd name="connsiteX4" fmla="*/ 1663547 w 1663547"/>
              <a:gd name="connsiteY4" fmla="*/ 0 h 153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547" h="1538803">
                <a:moveTo>
                  <a:pt x="0" y="848299"/>
                </a:moveTo>
                <a:cubicBezTo>
                  <a:pt x="102824" y="1164115"/>
                  <a:pt x="205648" y="1479932"/>
                  <a:pt x="341523" y="1531344"/>
                </a:cubicBezTo>
                <a:cubicBezTo>
                  <a:pt x="477398" y="1582756"/>
                  <a:pt x="637142" y="1358747"/>
                  <a:pt x="815248" y="1156771"/>
                </a:cubicBezTo>
                <a:cubicBezTo>
                  <a:pt x="993354" y="954795"/>
                  <a:pt x="1268776" y="512284"/>
                  <a:pt x="1410159" y="319489"/>
                </a:cubicBezTo>
                <a:cubicBezTo>
                  <a:pt x="1551542" y="126694"/>
                  <a:pt x="1607544" y="63347"/>
                  <a:pt x="1663547" y="0"/>
                </a:cubicBezTo>
              </a:path>
            </a:pathLst>
          </a:custGeom>
          <a:noFill/>
          <a:ln w="635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734584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0" y="204500"/>
            <a:ext cx="12211845" cy="6858000"/>
            <a:chOff x="0" y="204500"/>
            <a:chExt cx="12211845" cy="6858000"/>
          </a:xfrm>
        </p:grpSpPr>
        <p:pic>
          <p:nvPicPr>
            <p:cNvPr id="12"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sp>
        <p:nvSpPr>
          <p:cNvPr id="6" name="CuadroTexto 2"/>
          <p:cNvSpPr txBox="1">
            <a:spLocks/>
          </p:cNvSpPr>
          <p:nvPr/>
        </p:nvSpPr>
        <p:spPr>
          <a:xfrm>
            <a:off x="1255448" y="-103105"/>
            <a:ext cx="10210800" cy="81560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000" dirty="0">
                <a:solidFill>
                  <a:srgbClr val="EC6C6A"/>
                </a:solidFill>
                <a:latin typeface="Goudy Stout" panose="0202090407030B020401" pitchFamily="18" charset="0"/>
                <a:cs typeface="DIN Alternate Bold"/>
              </a:rPr>
              <a:t>THE LONG ROAD OF ARTIFICIAL INTELLIGENCE</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0732" y="1267434"/>
            <a:ext cx="5495190" cy="4732132"/>
          </a:xfrm>
          <a:prstGeom prst="rect">
            <a:avLst/>
          </a:prstGeom>
          <a:effectLst>
            <a:softEdge rad="76200"/>
          </a:effectLst>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0061" t="25917" r="9963" b="24688"/>
          <a:stretch/>
        </p:blipFill>
        <p:spPr>
          <a:xfrm>
            <a:off x="6377778" y="1457041"/>
            <a:ext cx="5243607" cy="4200377"/>
          </a:xfrm>
          <a:prstGeom prst="rect">
            <a:avLst/>
          </a:prstGeom>
        </p:spPr>
      </p:pic>
      <p:pic>
        <p:nvPicPr>
          <p:cNvPr id="10"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4" name="CuadroTexto 2"/>
          <p:cNvSpPr txBox="1">
            <a:spLocks/>
          </p:cNvSpPr>
          <p:nvPr/>
        </p:nvSpPr>
        <p:spPr>
          <a:xfrm>
            <a:off x="1255448" y="601239"/>
            <a:ext cx="10210800" cy="587853"/>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800" dirty="0">
                <a:solidFill>
                  <a:srgbClr val="EC6C6A"/>
                </a:solidFill>
                <a:latin typeface="Goudy Stout" panose="0202090407030B020401" pitchFamily="18" charset="0"/>
                <a:cs typeface="DIN Alternate Bold"/>
              </a:rPr>
              <a:t>NEW HARDWARE</a:t>
            </a:r>
            <a:endParaRPr lang="es-ES" sz="2400" dirty="0">
              <a:solidFill>
                <a:srgbClr val="EC6C6A"/>
              </a:solidFill>
              <a:latin typeface="Goudy Stout" panose="0202090407030B020401" pitchFamily="18" charset="0"/>
              <a:cs typeface="DIN Alternate Bold"/>
            </a:endParaRPr>
          </a:p>
        </p:txBody>
      </p:sp>
    </p:spTree>
    <p:extLst>
      <p:ext uri="{BB962C8B-B14F-4D97-AF65-F5344CB8AC3E}">
        <p14:creationId xmlns:p14="http://schemas.microsoft.com/office/powerpoint/2010/main" val="4230721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4" name="Content Placeholder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1234045"/>
            <a:ext cx="2959100" cy="2128067"/>
          </a:xfrm>
          <a:prstGeom prst="rect">
            <a:avLst/>
          </a:prstGeom>
        </p:spPr>
      </p:pic>
      <p:pic>
        <p:nvPicPr>
          <p:cNvPr id="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238462" y="1323247"/>
            <a:ext cx="3529446" cy="1884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descr="http://cs231n.github.io/assets/nn1/neural_net2.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480" y="1294310"/>
            <a:ext cx="4092682" cy="20075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cs231n.github.io/assets/cnn/cnn.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075" y="3882621"/>
            <a:ext cx="541972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cursive neural netwo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04600" y="3882621"/>
            <a:ext cx="2259884" cy="19556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enter image description he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36374" y="3796049"/>
            <a:ext cx="2362222" cy="2128812"/>
          </a:xfrm>
          <a:prstGeom prst="rect">
            <a:avLst/>
          </a:prstGeom>
          <a:noFill/>
          <a:extLst>
            <a:ext uri="{909E8E84-426E-40DD-AFC4-6F175D3DCCD1}">
              <a14:hiddenFill xmlns:a14="http://schemas.microsoft.com/office/drawing/2010/main">
                <a:solidFill>
                  <a:srgbClr val="FFFFFF"/>
                </a:solidFill>
              </a14:hiddenFill>
            </a:ext>
          </a:extLst>
        </p:spPr>
      </p:pic>
      <p:pic>
        <p:nvPicPr>
          <p:cNvPr id="14" name="Google Shape;358;p15" descr="IBE_llarg_blanc_RGB.png"/>
          <p:cNvPicPr preferRelativeResize="0"/>
          <p:nvPr/>
        </p:nvPicPr>
        <p:blipFill rotWithShape="1">
          <a:blip r:embed="rId9">
            <a:alphaModFix/>
          </a:blip>
          <a:srcRect/>
          <a:stretch/>
        </p:blipFill>
        <p:spPr>
          <a:xfrm>
            <a:off x="10264683" y="6256114"/>
            <a:ext cx="1272569" cy="348263"/>
          </a:xfrm>
          <a:prstGeom prst="rect">
            <a:avLst/>
          </a:prstGeom>
          <a:noFill/>
          <a:ln>
            <a:noFill/>
          </a:ln>
        </p:spPr>
      </p:pic>
      <p:sp>
        <p:nvSpPr>
          <p:cNvPr id="12" name="CuadroTexto 2"/>
          <p:cNvSpPr txBox="1">
            <a:spLocks/>
          </p:cNvSpPr>
          <p:nvPr/>
        </p:nvSpPr>
        <p:spPr>
          <a:xfrm>
            <a:off x="1255448" y="-103105"/>
            <a:ext cx="10210800" cy="815608"/>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000" dirty="0">
                <a:solidFill>
                  <a:srgbClr val="EC6C6A"/>
                </a:solidFill>
                <a:latin typeface="Goudy Stout" panose="0202090407030B020401" pitchFamily="18" charset="0"/>
                <a:cs typeface="DIN Alternate Bold"/>
              </a:rPr>
              <a:t>THE LONG ROAD OF ARTIFICIAL INTELLIGENCE</a:t>
            </a:r>
          </a:p>
        </p:txBody>
      </p:sp>
      <p:sp>
        <p:nvSpPr>
          <p:cNvPr id="13" name="CuadroTexto 2"/>
          <p:cNvSpPr txBox="1">
            <a:spLocks/>
          </p:cNvSpPr>
          <p:nvPr/>
        </p:nvSpPr>
        <p:spPr>
          <a:xfrm>
            <a:off x="1255448" y="601239"/>
            <a:ext cx="10210800" cy="587853"/>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800" dirty="0">
                <a:solidFill>
                  <a:srgbClr val="EC6C6A"/>
                </a:solidFill>
                <a:latin typeface="Goudy Stout" panose="0202090407030B020401" pitchFamily="18" charset="0"/>
                <a:cs typeface="DIN Alternate Bold"/>
              </a:rPr>
              <a:t>NEW TOPOLOGIES</a:t>
            </a:r>
            <a:endParaRPr lang="es-ES" sz="2400" dirty="0">
              <a:solidFill>
                <a:srgbClr val="EC6C6A"/>
              </a:solidFill>
              <a:latin typeface="Goudy Stout" panose="0202090407030B020401" pitchFamily="18" charset="0"/>
              <a:cs typeface="DIN Alternate Bold"/>
            </a:endParaRPr>
          </a:p>
        </p:txBody>
      </p:sp>
    </p:spTree>
    <p:extLst>
      <p:ext uri="{BB962C8B-B14F-4D97-AF65-F5344CB8AC3E}">
        <p14:creationId xmlns:p14="http://schemas.microsoft.com/office/powerpoint/2010/main" val="19341390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4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7" name="16 Rectángulo"/>
          <p:cNvSpPr/>
          <p:nvPr/>
        </p:nvSpPr>
        <p:spPr>
          <a:xfrm>
            <a:off x="6845300" y="1949224"/>
            <a:ext cx="3810000" cy="39928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3 Rectángulo"/>
          <p:cNvSpPr/>
          <p:nvPr/>
        </p:nvSpPr>
        <p:spPr>
          <a:xfrm>
            <a:off x="2357967" y="1807635"/>
            <a:ext cx="3036711" cy="477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1 Llamada de flecha a la derecha"/>
          <p:cNvSpPr/>
          <p:nvPr/>
        </p:nvSpPr>
        <p:spPr>
          <a:xfrm>
            <a:off x="2743095" y="3034927"/>
            <a:ext cx="4390071" cy="829941"/>
          </a:xfrm>
          <a:prstGeom prst="rightArrowCallout">
            <a:avLst>
              <a:gd name="adj1" fmla="val 40685"/>
              <a:gd name="adj2" fmla="val 37548"/>
              <a:gd name="adj3" fmla="val 43822"/>
              <a:gd name="adj4" fmla="val 565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2 Grupo"/>
          <p:cNvGrpSpPr/>
          <p:nvPr/>
        </p:nvGrpSpPr>
        <p:grpSpPr>
          <a:xfrm>
            <a:off x="2471670" y="1949224"/>
            <a:ext cx="2782115" cy="4410671"/>
            <a:chOff x="2286000" y="1038225"/>
            <a:chExt cx="3124200" cy="4953001"/>
          </a:xfrm>
        </p:grpSpPr>
        <p:sp>
          <p:nvSpPr>
            <p:cNvPr id="21" name="20 Rectángulo"/>
            <p:cNvSpPr/>
            <p:nvPr/>
          </p:nvSpPr>
          <p:spPr>
            <a:xfrm>
              <a:off x="2286000" y="5344895"/>
              <a:ext cx="3124200" cy="646331"/>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10 Llamada de flecha hacia abajo"/>
            <p:cNvSpPr/>
            <p:nvPr/>
          </p:nvSpPr>
          <p:spPr>
            <a:xfrm>
              <a:off x="2590800" y="1038225"/>
              <a:ext cx="2438400" cy="1066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 name="13 CuadroTexto"/>
            <p:cNvSpPr txBox="1"/>
            <p:nvPr/>
          </p:nvSpPr>
          <p:spPr>
            <a:xfrm>
              <a:off x="3255391" y="1211224"/>
              <a:ext cx="1194118" cy="311058"/>
            </a:xfrm>
            <a:prstGeom prst="rect">
              <a:avLst/>
            </a:prstGeom>
            <a:noFill/>
            <a:ln>
              <a:noFill/>
            </a:ln>
          </p:spPr>
          <p:txBody>
            <a:bodyPr wrap="none" rtlCol="0">
              <a:spAutoFit/>
            </a:bodyPr>
            <a:lstStyle/>
            <a:p>
              <a:r>
                <a:rPr lang="en-US" sz="1200" b="1" dirty="0"/>
                <a:t>Simulate data</a:t>
              </a:r>
            </a:p>
          </p:txBody>
        </p:sp>
        <p:sp>
          <p:nvSpPr>
            <p:cNvPr id="18" name="17 CuadroTexto"/>
            <p:cNvSpPr txBox="1"/>
            <p:nvPr/>
          </p:nvSpPr>
          <p:spPr>
            <a:xfrm>
              <a:off x="2999432" y="4048929"/>
              <a:ext cx="1648768" cy="518431"/>
            </a:xfrm>
            <a:prstGeom prst="rect">
              <a:avLst/>
            </a:prstGeom>
            <a:noFill/>
            <a:ln>
              <a:noFill/>
            </a:ln>
          </p:spPr>
          <p:txBody>
            <a:bodyPr wrap="square" rtlCol="0">
              <a:spAutoFit/>
            </a:bodyPr>
            <a:lstStyle/>
            <a:p>
              <a:pPr algn="ctr"/>
              <a:r>
                <a:rPr lang="en-US" sz="1200" b="1" dirty="0"/>
                <a:t>Compare with observed SS</a:t>
              </a:r>
            </a:p>
          </p:txBody>
        </p:sp>
        <p:sp>
          <p:nvSpPr>
            <p:cNvPr id="20" name="19 CuadroTexto"/>
            <p:cNvSpPr txBox="1"/>
            <p:nvPr/>
          </p:nvSpPr>
          <p:spPr>
            <a:xfrm>
              <a:off x="2286000" y="5420957"/>
              <a:ext cx="3048001" cy="518431"/>
            </a:xfrm>
            <a:prstGeom prst="rect">
              <a:avLst/>
            </a:prstGeom>
            <a:noFill/>
            <a:ln>
              <a:noFill/>
            </a:ln>
          </p:spPr>
          <p:txBody>
            <a:bodyPr wrap="square" rtlCol="0">
              <a:spAutoFit/>
            </a:bodyPr>
            <a:lstStyle/>
            <a:p>
              <a:pPr algn="ctr"/>
              <a:r>
                <a:rPr lang="en-US" sz="1200" b="1" dirty="0"/>
                <a:t>Retain simulation parameters given </a:t>
              </a:r>
              <a:r>
                <a:rPr lang="en-US" sz="1200" b="1" dirty="0">
                  <a:latin typeface="Symbol" panose="05050102010706020507" pitchFamily="18" charset="2"/>
                </a:rPr>
                <a:t>e</a:t>
              </a:r>
              <a:r>
                <a:rPr lang="en-US" sz="1200" b="1" dirty="0"/>
                <a:t> threshold</a:t>
              </a:r>
            </a:p>
          </p:txBody>
        </p:sp>
        <p:sp>
          <p:nvSpPr>
            <p:cNvPr id="24" name="23 Llamada de flecha hacia abajo"/>
            <p:cNvSpPr/>
            <p:nvPr/>
          </p:nvSpPr>
          <p:spPr>
            <a:xfrm>
              <a:off x="2590800" y="3806488"/>
              <a:ext cx="2438400" cy="1447800"/>
            </a:xfrm>
            <a:prstGeom prst="downArrowCallou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15 CuadroTexto"/>
            <p:cNvSpPr txBox="1"/>
            <p:nvPr/>
          </p:nvSpPr>
          <p:spPr>
            <a:xfrm>
              <a:off x="2999432" y="2464005"/>
              <a:ext cx="1648768" cy="518431"/>
            </a:xfrm>
            <a:prstGeom prst="rect">
              <a:avLst/>
            </a:prstGeom>
            <a:noFill/>
            <a:ln>
              <a:noFill/>
            </a:ln>
          </p:spPr>
          <p:txBody>
            <a:bodyPr wrap="square" rtlCol="0">
              <a:spAutoFit/>
            </a:bodyPr>
            <a:lstStyle/>
            <a:p>
              <a:pPr algn="ctr"/>
              <a:r>
                <a:rPr lang="en-US" sz="1200" b="1" dirty="0"/>
                <a:t>Estimate summary statistics (SS)</a:t>
              </a:r>
            </a:p>
          </p:txBody>
        </p:sp>
      </p:grpSp>
      <p:sp>
        <p:nvSpPr>
          <p:cNvPr id="5" name="4 Rectángulo"/>
          <p:cNvSpPr/>
          <p:nvPr/>
        </p:nvSpPr>
        <p:spPr>
          <a:xfrm>
            <a:off x="1210208" y="1310224"/>
            <a:ext cx="5463804" cy="424732"/>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APPROXIMATE BAYESIAN COMPUTATION (ABC)</a:t>
            </a:r>
          </a:p>
        </p:txBody>
      </p:sp>
      <p:grpSp>
        <p:nvGrpSpPr>
          <p:cNvPr id="6" name="5 Grupo"/>
          <p:cNvGrpSpPr/>
          <p:nvPr/>
        </p:nvGrpSpPr>
        <p:grpSpPr>
          <a:xfrm rot="5400000">
            <a:off x="7035800" y="2360652"/>
            <a:ext cx="3695700" cy="3238500"/>
            <a:chOff x="7048500" y="1636752"/>
            <a:chExt cx="3695700" cy="3238500"/>
          </a:xfrm>
        </p:grpSpPr>
        <p:sp>
          <p:nvSpPr>
            <p:cNvPr id="22" name="21 Elipse"/>
            <p:cNvSpPr/>
            <p:nvPr/>
          </p:nvSpPr>
          <p:spPr>
            <a:xfrm>
              <a:off x="7200900" y="46847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22 Elipse"/>
            <p:cNvSpPr/>
            <p:nvPr/>
          </p:nvSpPr>
          <p:spPr>
            <a:xfrm>
              <a:off x="7658100" y="46847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24 Elipse"/>
            <p:cNvSpPr/>
            <p:nvPr/>
          </p:nvSpPr>
          <p:spPr>
            <a:xfrm>
              <a:off x="8115300" y="46847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25 Elipse"/>
            <p:cNvSpPr/>
            <p:nvPr/>
          </p:nvSpPr>
          <p:spPr>
            <a:xfrm>
              <a:off x="9525000" y="46847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26 Elipse"/>
            <p:cNvSpPr/>
            <p:nvPr/>
          </p:nvSpPr>
          <p:spPr>
            <a:xfrm>
              <a:off x="10058400" y="46847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27 Elipse"/>
            <p:cNvSpPr/>
            <p:nvPr/>
          </p:nvSpPr>
          <p:spPr>
            <a:xfrm>
              <a:off x="10553700" y="46847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28 Elipse"/>
            <p:cNvSpPr/>
            <p:nvPr/>
          </p:nvSpPr>
          <p:spPr>
            <a:xfrm>
              <a:off x="7048500" y="4341852"/>
              <a:ext cx="190500" cy="190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29 Elipse"/>
            <p:cNvSpPr/>
            <p:nvPr/>
          </p:nvSpPr>
          <p:spPr>
            <a:xfrm>
              <a:off x="7048500" y="3351252"/>
              <a:ext cx="190500" cy="190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30 Elipse"/>
            <p:cNvSpPr/>
            <p:nvPr/>
          </p:nvSpPr>
          <p:spPr>
            <a:xfrm>
              <a:off x="7581900" y="35798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31 Elipse"/>
            <p:cNvSpPr/>
            <p:nvPr/>
          </p:nvSpPr>
          <p:spPr>
            <a:xfrm>
              <a:off x="8267700" y="35798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32 Elipse"/>
            <p:cNvSpPr/>
            <p:nvPr/>
          </p:nvSpPr>
          <p:spPr>
            <a:xfrm>
              <a:off x="9182100" y="35798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33 Elipse"/>
            <p:cNvSpPr/>
            <p:nvPr/>
          </p:nvSpPr>
          <p:spPr>
            <a:xfrm>
              <a:off x="9677400" y="35798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35 Elipse"/>
            <p:cNvSpPr/>
            <p:nvPr/>
          </p:nvSpPr>
          <p:spPr>
            <a:xfrm>
              <a:off x="10210800" y="35798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36 Elipse"/>
            <p:cNvSpPr/>
            <p:nvPr/>
          </p:nvSpPr>
          <p:spPr>
            <a:xfrm>
              <a:off x="7048500" y="2513052"/>
              <a:ext cx="190500" cy="1905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37 Elipse"/>
            <p:cNvSpPr/>
            <p:nvPr/>
          </p:nvSpPr>
          <p:spPr>
            <a:xfrm>
              <a:off x="7581900" y="25892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38 Elipse"/>
            <p:cNvSpPr/>
            <p:nvPr/>
          </p:nvSpPr>
          <p:spPr>
            <a:xfrm>
              <a:off x="8267700" y="25892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39 Elipse"/>
            <p:cNvSpPr/>
            <p:nvPr/>
          </p:nvSpPr>
          <p:spPr>
            <a:xfrm>
              <a:off x="9182100" y="25892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40 Elipse"/>
            <p:cNvSpPr/>
            <p:nvPr/>
          </p:nvSpPr>
          <p:spPr>
            <a:xfrm>
              <a:off x="9677400" y="25892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41 Elipse"/>
            <p:cNvSpPr/>
            <p:nvPr/>
          </p:nvSpPr>
          <p:spPr>
            <a:xfrm>
              <a:off x="10248900" y="25892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42 Elipse"/>
            <p:cNvSpPr/>
            <p:nvPr/>
          </p:nvSpPr>
          <p:spPr>
            <a:xfrm>
              <a:off x="8039100" y="16367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43 Elipse"/>
            <p:cNvSpPr/>
            <p:nvPr/>
          </p:nvSpPr>
          <p:spPr>
            <a:xfrm>
              <a:off x="9182100" y="16367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44 Elipse"/>
            <p:cNvSpPr/>
            <p:nvPr/>
          </p:nvSpPr>
          <p:spPr>
            <a:xfrm>
              <a:off x="9601200" y="1636752"/>
              <a:ext cx="190500" cy="190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45 Conector recto"/>
            <p:cNvCxnSpPr>
              <a:stCxn id="37" idx="6"/>
              <a:endCxn id="43" idx="4"/>
            </p:cNvCxnSpPr>
            <p:nvPr/>
          </p:nvCxnSpPr>
          <p:spPr>
            <a:xfrm flipV="1">
              <a:off x="7239000" y="1827252"/>
              <a:ext cx="895350" cy="7810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46 Conector recto"/>
            <p:cNvCxnSpPr>
              <a:stCxn id="37" idx="6"/>
              <a:endCxn id="44" idx="4"/>
            </p:cNvCxnSpPr>
            <p:nvPr/>
          </p:nvCxnSpPr>
          <p:spPr>
            <a:xfrm flipV="1">
              <a:off x="7239000" y="1827252"/>
              <a:ext cx="2038350" cy="7810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47 Conector recto"/>
            <p:cNvCxnSpPr>
              <a:stCxn id="37" idx="6"/>
              <a:endCxn id="45" idx="4"/>
            </p:cNvCxnSpPr>
            <p:nvPr/>
          </p:nvCxnSpPr>
          <p:spPr>
            <a:xfrm flipV="1">
              <a:off x="7239000" y="1827252"/>
              <a:ext cx="2457450" cy="7810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48 Conector recto"/>
            <p:cNvCxnSpPr>
              <a:stCxn id="30" idx="6"/>
              <a:endCxn id="38" idx="4"/>
            </p:cNvCxnSpPr>
            <p:nvPr/>
          </p:nvCxnSpPr>
          <p:spPr>
            <a:xfrm flipV="1">
              <a:off x="7239000" y="2779752"/>
              <a:ext cx="4381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49 Conector recto"/>
            <p:cNvCxnSpPr>
              <a:stCxn id="30" idx="6"/>
              <a:endCxn id="39" idx="4"/>
            </p:cNvCxnSpPr>
            <p:nvPr/>
          </p:nvCxnSpPr>
          <p:spPr>
            <a:xfrm flipV="1">
              <a:off x="7239000" y="2779752"/>
              <a:ext cx="11239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a:stCxn id="30" idx="6"/>
              <a:endCxn id="40" idx="4"/>
            </p:cNvCxnSpPr>
            <p:nvPr/>
          </p:nvCxnSpPr>
          <p:spPr>
            <a:xfrm flipV="1">
              <a:off x="7239000" y="2779752"/>
              <a:ext cx="20383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51 Conector recto"/>
            <p:cNvCxnSpPr>
              <a:stCxn id="30" idx="6"/>
              <a:endCxn id="41" idx="4"/>
            </p:cNvCxnSpPr>
            <p:nvPr/>
          </p:nvCxnSpPr>
          <p:spPr>
            <a:xfrm flipV="1">
              <a:off x="7239000" y="2779752"/>
              <a:ext cx="25336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52 Conector recto"/>
            <p:cNvCxnSpPr>
              <a:stCxn id="30" idx="6"/>
              <a:endCxn id="42" idx="4"/>
            </p:cNvCxnSpPr>
            <p:nvPr/>
          </p:nvCxnSpPr>
          <p:spPr>
            <a:xfrm flipV="1">
              <a:off x="7239000" y="2779752"/>
              <a:ext cx="31051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53 Conector recto"/>
            <p:cNvCxnSpPr>
              <a:stCxn id="29" idx="6"/>
              <a:endCxn id="31" idx="4"/>
            </p:cNvCxnSpPr>
            <p:nvPr/>
          </p:nvCxnSpPr>
          <p:spPr>
            <a:xfrm flipV="1">
              <a:off x="7239000" y="3770352"/>
              <a:ext cx="4381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5" name="54 Conector recto"/>
            <p:cNvCxnSpPr>
              <a:stCxn id="29" idx="6"/>
              <a:endCxn id="32" idx="4"/>
            </p:cNvCxnSpPr>
            <p:nvPr/>
          </p:nvCxnSpPr>
          <p:spPr>
            <a:xfrm flipV="1">
              <a:off x="7239000" y="3770352"/>
              <a:ext cx="11239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6" name="55 Conector recto"/>
            <p:cNvCxnSpPr>
              <a:stCxn id="29" idx="6"/>
              <a:endCxn id="33" idx="4"/>
            </p:cNvCxnSpPr>
            <p:nvPr/>
          </p:nvCxnSpPr>
          <p:spPr>
            <a:xfrm flipV="1">
              <a:off x="7239000" y="3770352"/>
              <a:ext cx="20383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56 Conector recto"/>
            <p:cNvCxnSpPr>
              <a:stCxn id="29" idx="6"/>
              <a:endCxn id="34" idx="4"/>
            </p:cNvCxnSpPr>
            <p:nvPr/>
          </p:nvCxnSpPr>
          <p:spPr>
            <a:xfrm flipV="1">
              <a:off x="7239000" y="3770352"/>
              <a:ext cx="25336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57 Conector recto"/>
            <p:cNvCxnSpPr>
              <a:stCxn id="29" idx="6"/>
              <a:endCxn id="36" idx="4"/>
            </p:cNvCxnSpPr>
            <p:nvPr/>
          </p:nvCxnSpPr>
          <p:spPr>
            <a:xfrm flipV="1">
              <a:off x="7239000" y="3770352"/>
              <a:ext cx="3067050" cy="6667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58 Conector recto"/>
            <p:cNvCxnSpPr>
              <a:stCxn id="22" idx="0"/>
              <a:endCxn id="31" idx="4"/>
            </p:cNvCxnSpPr>
            <p:nvPr/>
          </p:nvCxnSpPr>
          <p:spPr>
            <a:xfrm flipV="1">
              <a:off x="7296150" y="3770352"/>
              <a:ext cx="3810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59 Conector recto"/>
            <p:cNvCxnSpPr>
              <a:stCxn id="22" idx="0"/>
              <a:endCxn id="32" idx="4"/>
            </p:cNvCxnSpPr>
            <p:nvPr/>
          </p:nvCxnSpPr>
          <p:spPr>
            <a:xfrm flipV="1">
              <a:off x="7296150" y="3770352"/>
              <a:ext cx="10668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1" name="60 Conector recto"/>
            <p:cNvCxnSpPr>
              <a:stCxn id="22" idx="0"/>
              <a:endCxn id="33" idx="4"/>
            </p:cNvCxnSpPr>
            <p:nvPr/>
          </p:nvCxnSpPr>
          <p:spPr>
            <a:xfrm flipV="1">
              <a:off x="7296150" y="3770352"/>
              <a:ext cx="19812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61 Conector recto"/>
            <p:cNvCxnSpPr>
              <a:stCxn id="22" idx="0"/>
              <a:endCxn id="34" idx="4"/>
            </p:cNvCxnSpPr>
            <p:nvPr/>
          </p:nvCxnSpPr>
          <p:spPr>
            <a:xfrm flipV="1">
              <a:off x="7296150" y="3770352"/>
              <a:ext cx="24765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62 Conector recto"/>
            <p:cNvCxnSpPr>
              <a:stCxn id="22" idx="0"/>
              <a:endCxn id="36" idx="4"/>
            </p:cNvCxnSpPr>
            <p:nvPr/>
          </p:nvCxnSpPr>
          <p:spPr>
            <a:xfrm flipV="1">
              <a:off x="7296150" y="3770352"/>
              <a:ext cx="30099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63 Conector recto"/>
            <p:cNvCxnSpPr>
              <a:stCxn id="23" idx="0"/>
              <a:endCxn id="31" idx="4"/>
            </p:cNvCxnSpPr>
            <p:nvPr/>
          </p:nvCxnSpPr>
          <p:spPr>
            <a:xfrm flipH="1" flipV="1">
              <a:off x="7677150" y="3770352"/>
              <a:ext cx="762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64 Conector recto"/>
            <p:cNvCxnSpPr>
              <a:stCxn id="23" idx="0"/>
              <a:endCxn id="32" idx="4"/>
            </p:cNvCxnSpPr>
            <p:nvPr/>
          </p:nvCxnSpPr>
          <p:spPr>
            <a:xfrm flipV="1">
              <a:off x="7753350" y="3770352"/>
              <a:ext cx="6096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65 Conector recto"/>
            <p:cNvCxnSpPr>
              <a:stCxn id="23" idx="0"/>
              <a:endCxn id="33" idx="4"/>
            </p:cNvCxnSpPr>
            <p:nvPr/>
          </p:nvCxnSpPr>
          <p:spPr>
            <a:xfrm flipV="1">
              <a:off x="7753350" y="3770352"/>
              <a:ext cx="15240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 name="66 Conector recto"/>
            <p:cNvCxnSpPr>
              <a:stCxn id="23" idx="0"/>
              <a:endCxn id="34" idx="4"/>
            </p:cNvCxnSpPr>
            <p:nvPr/>
          </p:nvCxnSpPr>
          <p:spPr>
            <a:xfrm flipV="1">
              <a:off x="7753350" y="3770352"/>
              <a:ext cx="20193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67 Conector recto"/>
            <p:cNvCxnSpPr>
              <a:stCxn id="23" idx="0"/>
              <a:endCxn id="36" idx="4"/>
            </p:cNvCxnSpPr>
            <p:nvPr/>
          </p:nvCxnSpPr>
          <p:spPr>
            <a:xfrm flipV="1">
              <a:off x="7753350" y="3770352"/>
              <a:ext cx="25527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68 Conector recto"/>
            <p:cNvCxnSpPr>
              <a:stCxn id="25" idx="0"/>
              <a:endCxn id="31" idx="4"/>
            </p:cNvCxnSpPr>
            <p:nvPr/>
          </p:nvCxnSpPr>
          <p:spPr>
            <a:xfrm flipH="1" flipV="1">
              <a:off x="7677150" y="3770352"/>
              <a:ext cx="5334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69 Conector recto"/>
            <p:cNvCxnSpPr>
              <a:stCxn id="25" idx="0"/>
              <a:endCxn id="32" idx="4"/>
            </p:cNvCxnSpPr>
            <p:nvPr/>
          </p:nvCxnSpPr>
          <p:spPr>
            <a:xfrm flipV="1">
              <a:off x="8210550" y="3770352"/>
              <a:ext cx="1524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70 Conector recto"/>
            <p:cNvCxnSpPr>
              <a:stCxn id="25" idx="0"/>
              <a:endCxn id="33" idx="4"/>
            </p:cNvCxnSpPr>
            <p:nvPr/>
          </p:nvCxnSpPr>
          <p:spPr>
            <a:xfrm flipV="1">
              <a:off x="8210550" y="3770352"/>
              <a:ext cx="10668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71 Conector recto"/>
            <p:cNvCxnSpPr>
              <a:stCxn id="25" idx="0"/>
              <a:endCxn id="34" idx="4"/>
            </p:cNvCxnSpPr>
            <p:nvPr/>
          </p:nvCxnSpPr>
          <p:spPr>
            <a:xfrm flipV="1">
              <a:off x="8210550" y="3770352"/>
              <a:ext cx="15621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3" name="72 Conector recto"/>
            <p:cNvCxnSpPr>
              <a:stCxn id="25" idx="0"/>
              <a:endCxn id="36" idx="4"/>
            </p:cNvCxnSpPr>
            <p:nvPr/>
          </p:nvCxnSpPr>
          <p:spPr>
            <a:xfrm flipV="1">
              <a:off x="8210550" y="3770352"/>
              <a:ext cx="20955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73 Conector recto"/>
            <p:cNvCxnSpPr>
              <a:stCxn id="26" idx="0"/>
              <a:endCxn id="31" idx="4"/>
            </p:cNvCxnSpPr>
            <p:nvPr/>
          </p:nvCxnSpPr>
          <p:spPr>
            <a:xfrm flipH="1" flipV="1">
              <a:off x="7677150" y="3770352"/>
              <a:ext cx="19431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5" name="74 Conector recto"/>
            <p:cNvCxnSpPr>
              <a:stCxn id="26" idx="0"/>
              <a:endCxn id="32" idx="4"/>
            </p:cNvCxnSpPr>
            <p:nvPr/>
          </p:nvCxnSpPr>
          <p:spPr>
            <a:xfrm flipH="1" flipV="1">
              <a:off x="8362950" y="3770352"/>
              <a:ext cx="12573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75 Conector recto"/>
            <p:cNvCxnSpPr>
              <a:stCxn id="26" idx="0"/>
              <a:endCxn id="33" idx="4"/>
            </p:cNvCxnSpPr>
            <p:nvPr/>
          </p:nvCxnSpPr>
          <p:spPr>
            <a:xfrm flipH="1" flipV="1">
              <a:off x="9277350" y="3770352"/>
              <a:ext cx="3429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7" name="76 Conector recto"/>
            <p:cNvCxnSpPr>
              <a:stCxn id="26" idx="0"/>
              <a:endCxn id="34" idx="4"/>
            </p:cNvCxnSpPr>
            <p:nvPr/>
          </p:nvCxnSpPr>
          <p:spPr>
            <a:xfrm flipV="1">
              <a:off x="9620250" y="3770352"/>
              <a:ext cx="1524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8" name="77 Conector recto"/>
            <p:cNvCxnSpPr>
              <a:stCxn id="26" idx="0"/>
              <a:endCxn id="36" idx="4"/>
            </p:cNvCxnSpPr>
            <p:nvPr/>
          </p:nvCxnSpPr>
          <p:spPr>
            <a:xfrm flipV="1">
              <a:off x="9620250" y="3770352"/>
              <a:ext cx="6858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9" name="78 Conector recto"/>
            <p:cNvCxnSpPr>
              <a:stCxn id="27" idx="0"/>
              <a:endCxn id="31" idx="4"/>
            </p:cNvCxnSpPr>
            <p:nvPr/>
          </p:nvCxnSpPr>
          <p:spPr>
            <a:xfrm flipH="1" flipV="1">
              <a:off x="7677150" y="3770352"/>
              <a:ext cx="24765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0" name="79 Conector recto"/>
            <p:cNvCxnSpPr>
              <a:stCxn id="27" idx="0"/>
              <a:endCxn id="32" idx="4"/>
            </p:cNvCxnSpPr>
            <p:nvPr/>
          </p:nvCxnSpPr>
          <p:spPr>
            <a:xfrm flipH="1" flipV="1">
              <a:off x="8362950" y="3770352"/>
              <a:ext cx="17907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1" name="80 Conector recto"/>
            <p:cNvCxnSpPr>
              <a:stCxn id="27" idx="0"/>
              <a:endCxn id="33" idx="4"/>
            </p:cNvCxnSpPr>
            <p:nvPr/>
          </p:nvCxnSpPr>
          <p:spPr>
            <a:xfrm flipH="1" flipV="1">
              <a:off x="9277350" y="3770352"/>
              <a:ext cx="8763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2" name="81 Conector recto"/>
            <p:cNvCxnSpPr>
              <a:stCxn id="27" idx="0"/>
              <a:endCxn id="34" idx="4"/>
            </p:cNvCxnSpPr>
            <p:nvPr/>
          </p:nvCxnSpPr>
          <p:spPr>
            <a:xfrm flipH="1" flipV="1">
              <a:off x="9772650" y="3770352"/>
              <a:ext cx="3810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3" name="82 Conector recto"/>
            <p:cNvCxnSpPr>
              <a:stCxn id="27" idx="0"/>
              <a:endCxn id="36" idx="4"/>
            </p:cNvCxnSpPr>
            <p:nvPr/>
          </p:nvCxnSpPr>
          <p:spPr>
            <a:xfrm flipV="1">
              <a:off x="10153650" y="3770352"/>
              <a:ext cx="1524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4" name="83 Conector recto"/>
            <p:cNvCxnSpPr>
              <a:stCxn id="28" idx="0"/>
              <a:endCxn id="31" idx="4"/>
            </p:cNvCxnSpPr>
            <p:nvPr/>
          </p:nvCxnSpPr>
          <p:spPr>
            <a:xfrm flipH="1" flipV="1">
              <a:off x="7677150" y="3770352"/>
              <a:ext cx="29718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5" name="84 Conector recto"/>
            <p:cNvCxnSpPr>
              <a:stCxn id="28" idx="0"/>
              <a:endCxn id="32" idx="4"/>
            </p:cNvCxnSpPr>
            <p:nvPr/>
          </p:nvCxnSpPr>
          <p:spPr>
            <a:xfrm flipH="1" flipV="1">
              <a:off x="8362950" y="3770352"/>
              <a:ext cx="22860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85 Conector recto"/>
            <p:cNvCxnSpPr>
              <a:stCxn id="28" idx="0"/>
              <a:endCxn id="33" idx="4"/>
            </p:cNvCxnSpPr>
            <p:nvPr/>
          </p:nvCxnSpPr>
          <p:spPr>
            <a:xfrm flipH="1" flipV="1">
              <a:off x="9277350" y="3770352"/>
              <a:ext cx="13716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7" name="86 Conector recto"/>
            <p:cNvCxnSpPr>
              <a:stCxn id="28" idx="0"/>
              <a:endCxn id="34" idx="4"/>
            </p:cNvCxnSpPr>
            <p:nvPr/>
          </p:nvCxnSpPr>
          <p:spPr>
            <a:xfrm flipH="1" flipV="1">
              <a:off x="9772650" y="3770352"/>
              <a:ext cx="8763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8" name="87 Conector recto"/>
            <p:cNvCxnSpPr>
              <a:stCxn id="28" idx="0"/>
              <a:endCxn id="36" idx="4"/>
            </p:cNvCxnSpPr>
            <p:nvPr/>
          </p:nvCxnSpPr>
          <p:spPr>
            <a:xfrm flipH="1" flipV="1">
              <a:off x="10306050" y="3770352"/>
              <a:ext cx="342900" cy="9144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9" name="88 Conector recto"/>
            <p:cNvCxnSpPr>
              <a:stCxn id="31" idx="0"/>
              <a:endCxn id="38" idx="4"/>
            </p:cNvCxnSpPr>
            <p:nvPr/>
          </p:nvCxnSpPr>
          <p:spPr>
            <a:xfrm flipV="1">
              <a:off x="7677150" y="2779752"/>
              <a:ext cx="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89 Conector recto"/>
            <p:cNvCxnSpPr>
              <a:stCxn id="31" idx="0"/>
              <a:endCxn id="39" idx="4"/>
            </p:cNvCxnSpPr>
            <p:nvPr/>
          </p:nvCxnSpPr>
          <p:spPr>
            <a:xfrm flipV="1">
              <a:off x="7677150" y="2779752"/>
              <a:ext cx="6858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90 Conector recto"/>
            <p:cNvCxnSpPr>
              <a:stCxn id="31" idx="0"/>
              <a:endCxn id="40" idx="4"/>
            </p:cNvCxnSpPr>
            <p:nvPr/>
          </p:nvCxnSpPr>
          <p:spPr>
            <a:xfrm flipV="1">
              <a:off x="7677150" y="2779752"/>
              <a:ext cx="16002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91 Conector recto"/>
            <p:cNvCxnSpPr>
              <a:stCxn id="31" idx="0"/>
              <a:endCxn id="41" idx="4"/>
            </p:cNvCxnSpPr>
            <p:nvPr/>
          </p:nvCxnSpPr>
          <p:spPr>
            <a:xfrm flipV="1">
              <a:off x="7677150" y="2779752"/>
              <a:ext cx="20955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92 Conector recto"/>
            <p:cNvCxnSpPr>
              <a:stCxn id="31" idx="0"/>
              <a:endCxn id="42" idx="4"/>
            </p:cNvCxnSpPr>
            <p:nvPr/>
          </p:nvCxnSpPr>
          <p:spPr>
            <a:xfrm flipV="1">
              <a:off x="7677150" y="2779752"/>
              <a:ext cx="26670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93 Conector recto"/>
            <p:cNvCxnSpPr>
              <a:stCxn id="32" idx="0"/>
              <a:endCxn id="38" idx="4"/>
            </p:cNvCxnSpPr>
            <p:nvPr/>
          </p:nvCxnSpPr>
          <p:spPr>
            <a:xfrm flipH="1" flipV="1">
              <a:off x="7677150" y="2779752"/>
              <a:ext cx="6858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94 Conector recto"/>
            <p:cNvCxnSpPr>
              <a:stCxn id="32" idx="0"/>
              <a:endCxn id="39" idx="4"/>
            </p:cNvCxnSpPr>
            <p:nvPr/>
          </p:nvCxnSpPr>
          <p:spPr>
            <a:xfrm flipV="1">
              <a:off x="8362950" y="2779752"/>
              <a:ext cx="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95 Conector recto"/>
            <p:cNvCxnSpPr>
              <a:stCxn id="32" idx="0"/>
              <a:endCxn id="40" idx="4"/>
            </p:cNvCxnSpPr>
            <p:nvPr/>
          </p:nvCxnSpPr>
          <p:spPr>
            <a:xfrm flipV="1">
              <a:off x="8362950" y="2779752"/>
              <a:ext cx="9144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96 Conector recto"/>
            <p:cNvCxnSpPr>
              <a:stCxn id="32" idx="0"/>
              <a:endCxn id="41" idx="4"/>
            </p:cNvCxnSpPr>
            <p:nvPr/>
          </p:nvCxnSpPr>
          <p:spPr>
            <a:xfrm flipV="1">
              <a:off x="8362950" y="2779752"/>
              <a:ext cx="14097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97 Conector recto"/>
            <p:cNvCxnSpPr>
              <a:stCxn id="32" idx="0"/>
              <a:endCxn id="42" idx="4"/>
            </p:cNvCxnSpPr>
            <p:nvPr/>
          </p:nvCxnSpPr>
          <p:spPr>
            <a:xfrm flipV="1">
              <a:off x="8362950" y="2779752"/>
              <a:ext cx="19812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98 Conector recto"/>
            <p:cNvCxnSpPr>
              <a:stCxn id="33" idx="0"/>
              <a:endCxn id="38" idx="4"/>
            </p:cNvCxnSpPr>
            <p:nvPr/>
          </p:nvCxnSpPr>
          <p:spPr>
            <a:xfrm flipH="1" flipV="1">
              <a:off x="7677150" y="2779752"/>
              <a:ext cx="16002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99 Conector recto"/>
            <p:cNvCxnSpPr>
              <a:stCxn id="33" idx="0"/>
              <a:endCxn id="39" idx="4"/>
            </p:cNvCxnSpPr>
            <p:nvPr/>
          </p:nvCxnSpPr>
          <p:spPr>
            <a:xfrm flipH="1" flipV="1">
              <a:off x="8362950" y="2779752"/>
              <a:ext cx="9144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100 Conector recto"/>
            <p:cNvCxnSpPr>
              <a:stCxn id="33" idx="0"/>
              <a:endCxn id="40" idx="4"/>
            </p:cNvCxnSpPr>
            <p:nvPr/>
          </p:nvCxnSpPr>
          <p:spPr>
            <a:xfrm flipV="1">
              <a:off x="9277350" y="2779752"/>
              <a:ext cx="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2" name="101 Conector recto"/>
            <p:cNvCxnSpPr>
              <a:stCxn id="33" idx="0"/>
              <a:endCxn id="41" idx="4"/>
            </p:cNvCxnSpPr>
            <p:nvPr/>
          </p:nvCxnSpPr>
          <p:spPr>
            <a:xfrm flipV="1">
              <a:off x="9277350" y="2779752"/>
              <a:ext cx="4953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102 Conector recto"/>
            <p:cNvCxnSpPr>
              <a:stCxn id="33" idx="0"/>
              <a:endCxn id="42" idx="4"/>
            </p:cNvCxnSpPr>
            <p:nvPr/>
          </p:nvCxnSpPr>
          <p:spPr>
            <a:xfrm flipV="1">
              <a:off x="9277350" y="2779752"/>
              <a:ext cx="10668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4" name="103 Conector recto"/>
            <p:cNvCxnSpPr>
              <a:stCxn id="34" idx="0"/>
              <a:endCxn id="38" idx="4"/>
            </p:cNvCxnSpPr>
            <p:nvPr/>
          </p:nvCxnSpPr>
          <p:spPr>
            <a:xfrm flipH="1" flipV="1">
              <a:off x="7677150" y="2779752"/>
              <a:ext cx="20955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5" name="104 Conector recto"/>
            <p:cNvCxnSpPr>
              <a:stCxn id="34" idx="0"/>
              <a:endCxn id="39" idx="4"/>
            </p:cNvCxnSpPr>
            <p:nvPr/>
          </p:nvCxnSpPr>
          <p:spPr>
            <a:xfrm flipH="1" flipV="1">
              <a:off x="8362950" y="2779752"/>
              <a:ext cx="14097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6" name="105 Conector recto"/>
            <p:cNvCxnSpPr>
              <a:stCxn id="34" idx="0"/>
              <a:endCxn id="40" idx="4"/>
            </p:cNvCxnSpPr>
            <p:nvPr/>
          </p:nvCxnSpPr>
          <p:spPr>
            <a:xfrm flipH="1" flipV="1">
              <a:off x="9277350" y="2779752"/>
              <a:ext cx="4953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7" name="106 Conector recto"/>
            <p:cNvCxnSpPr>
              <a:stCxn id="34" idx="0"/>
              <a:endCxn id="41" idx="4"/>
            </p:cNvCxnSpPr>
            <p:nvPr/>
          </p:nvCxnSpPr>
          <p:spPr>
            <a:xfrm flipV="1">
              <a:off x="9772650" y="2779752"/>
              <a:ext cx="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107 Conector recto"/>
            <p:cNvCxnSpPr>
              <a:stCxn id="34" idx="0"/>
              <a:endCxn id="42" idx="4"/>
            </p:cNvCxnSpPr>
            <p:nvPr/>
          </p:nvCxnSpPr>
          <p:spPr>
            <a:xfrm flipV="1">
              <a:off x="9772650" y="2779752"/>
              <a:ext cx="5715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108 Conector recto"/>
            <p:cNvCxnSpPr>
              <a:stCxn id="36" idx="0"/>
              <a:endCxn id="38" idx="4"/>
            </p:cNvCxnSpPr>
            <p:nvPr/>
          </p:nvCxnSpPr>
          <p:spPr>
            <a:xfrm flipH="1" flipV="1">
              <a:off x="7677150" y="2779752"/>
              <a:ext cx="26289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109 Conector recto"/>
            <p:cNvCxnSpPr>
              <a:stCxn id="36" idx="0"/>
              <a:endCxn id="39" idx="4"/>
            </p:cNvCxnSpPr>
            <p:nvPr/>
          </p:nvCxnSpPr>
          <p:spPr>
            <a:xfrm flipH="1" flipV="1">
              <a:off x="8362950" y="2779752"/>
              <a:ext cx="19431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110 Conector recto"/>
            <p:cNvCxnSpPr>
              <a:stCxn id="36" idx="0"/>
              <a:endCxn id="40" idx="4"/>
            </p:cNvCxnSpPr>
            <p:nvPr/>
          </p:nvCxnSpPr>
          <p:spPr>
            <a:xfrm flipH="1" flipV="1">
              <a:off x="9277350" y="2779752"/>
              <a:ext cx="10287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111 Conector recto"/>
            <p:cNvCxnSpPr>
              <a:stCxn id="36" idx="0"/>
              <a:endCxn id="41" idx="4"/>
            </p:cNvCxnSpPr>
            <p:nvPr/>
          </p:nvCxnSpPr>
          <p:spPr>
            <a:xfrm flipH="1" flipV="1">
              <a:off x="9772650" y="2779752"/>
              <a:ext cx="5334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112 Conector recto"/>
            <p:cNvCxnSpPr>
              <a:stCxn id="36" idx="0"/>
              <a:endCxn id="42" idx="4"/>
            </p:cNvCxnSpPr>
            <p:nvPr/>
          </p:nvCxnSpPr>
          <p:spPr>
            <a:xfrm flipV="1">
              <a:off x="10306050" y="2779752"/>
              <a:ext cx="38100" cy="800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113 Conector recto"/>
            <p:cNvCxnSpPr>
              <a:stCxn id="38" idx="0"/>
              <a:endCxn id="43" idx="4"/>
            </p:cNvCxnSpPr>
            <p:nvPr/>
          </p:nvCxnSpPr>
          <p:spPr>
            <a:xfrm flipV="1">
              <a:off x="7677150" y="1827252"/>
              <a:ext cx="4572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114 Conector recto"/>
            <p:cNvCxnSpPr>
              <a:stCxn id="38" idx="0"/>
              <a:endCxn id="44" idx="4"/>
            </p:cNvCxnSpPr>
            <p:nvPr/>
          </p:nvCxnSpPr>
          <p:spPr>
            <a:xfrm flipV="1">
              <a:off x="7677150" y="1827252"/>
              <a:ext cx="16002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115 Conector recto"/>
            <p:cNvCxnSpPr>
              <a:stCxn id="38" idx="0"/>
              <a:endCxn id="45" idx="4"/>
            </p:cNvCxnSpPr>
            <p:nvPr/>
          </p:nvCxnSpPr>
          <p:spPr>
            <a:xfrm flipV="1">
              <a:off x="7677150" y="1827252"/>
              <a:ext cx="20193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116 Conector recto"/>
            <p:cNvCxnSpPr>
              <a:stCxn id="39" idx="0"/>
              <a:endCxn id="43" idx="4"/>
            </p:cNvCxnSpPr>
            <p:nvPr/>
          </p:nvCxnSpPr>
          <p:spPr>
            <a:xfrm flipH="1" flipV="1">
              <a:off x="8134350" y="1827252"/>
              <a:ext cx="2286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117 Conector recto"/>
            <p:cNvCxnSpPr>
              <a:stCxn id="39" idx="0"/>
              <a:endCxn id="44" idx="4"/>
            </p:cNvCxnSpPr>
            <p:nvPr/>
          </p:nvCxnSpPr>
          <p:spPr>
            <a:xfrm flipV="1">
              <a:off x="8362950" y="1827252"/>
              <a:ext cx="9144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118 Conector recto"/>
            <p:cNvCxnSpPr>
              <a:stCxn id="39" idx="0"/>
              <a:endCxn id="45" idx="4"/>
            </p:cNvCxnSpPr>
            <p:nvPr/>
          </p:nvCxnSpPr>
          <p:spPr>
            <a:xfrm flipV="1">
              <a:off x="8362950" y="1827252"/>
              <a:ext cx="13335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119 Conector recto"/>
            <p:cNvCxnSpPr>
              <a:stCxn id="40" idx="0"/>
              <a:endCxn id="43" idx="4"/>
            </p:cNvCxnSpPr>
            <p:nvPr/>
          </p:nvCxnSpPr>
          <p:spPr>
            <a:xfrm flipH="1" flipV="1">
              <a:off x="8134350" y="1827252"/>
              <a:ext cx="11430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120 Conector recto"/>
            <p:cNvCxnSpPr>
              <a:stCxn id="40" idx="0"/>
              <a:endCxn id="44" idx="4"/>
            </p:cNvCxnSpPr>
            <p:nvPr/>
          </p:nvCxnSpPr>
          <p:spPr>
            <a:xfrm flipV="1">
              <a:off x="9277350" y="1827252"/>
              <a:ext cx="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121 Conector recto"/>
            <p:cNvCxnSpPr>
              <a:stCxn id="40" idx="0"/>
              <a:endCxn id="45" idx="4"/>
            </p:cNvCxnSpPr>
            <p:nvPr/>
          </p:nvCxnSpPr>
          <p:spPr>
            <a:xfrm flipV="1">
              <a:off x="9277350" y="1827252"/>
              <a:ext cx="4191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122 Conector recto"/>
            <p:cNvCxnSpPr>
              <a:stCxn id="41" idx="0"/>
              <a:endCxn id="43" idx="4"/>
            </p:cNvCxnSpPr>
            <p:nvPr/>
          </p:nvCxnSpPr>
          <p:spPr>
            <a:xfrm flipH="1" flipV="1">
              <a:off x="8134350" y="1827252"/>
              <a:ext cx="16383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123 Conector recto"/>
            <p:cNvCxnSpPr>
              <a:stCxn id="41" idx="0"/>
              <a:endCxn id="44" idx="4"/>
            </p:cNvCxnSpPr>
            <p:nvPr/>
          </p:nvCxnSpPr>
          <p:spPr>
            <a:xfrm flipH="1" flipV="1">
              <a:off x="9277350" y="1827252"/>
              <a:ext cx="4953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124 Conector recto"/>
            <p:cNvCxnSpPr>
              <a:stCxn id="41" idx="0"/>
              <a:endCxn id="45" idx="4"/>
            </p:cNvCxnSpPr>
            <p:nvPr/>
          </p:nvCxnSpPr>
          <p:spPr>
            <a:xfrm flipH="1" flipV="1">
              <a:off x="9696450" y="1827252"/>
              <a:ext cx="762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125 Conector recto"/>
            <p:cNvCxnSpPr>
              <a:stCxn id="42" idx="0"/>
              <a:endCxn id="43" idx="4"/>
            </p:cNvCxnSpPr>
            <p:nvPr/>
          </p:nvCxnSpPr>
          <p:spPr>
            <a:xfrm flipH="1" flipV="1">
              <a:off x="8134350" y="1827252"/>
              <a:ext cx="22098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126 Conector recto"/>
            <p:cNvCxnSpPr>
              <a:stCxn id="42" idx="0"/>
              <a:endCxn id="44" idx="4"/>
            </p:cNvCxnSpPr>
            <p:nvPr/>
          </p:nvCxnSpPr>
          <p:spPr>
            <a:xfrm flipH="1" flipV="1">
              <a:off x="9277350" y="1827252"/>
              <a:ext cx="10668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127 Conector recto"/>
            <p:cNvCxnSpPr>
              <a:stCxn id="42" idx="0"/>
              <a:endCxn id="45" idx="4"/>
            </p:cNvCxnSpPr>
            <p:nvPr/>
          </p:nvCxnSpPr>
          <p:spPr>
            <a:xfrm flipH="1" flipV="1">
              <a:off x="9696450" y="1827252"/>
              <a:ext cx="647700" cy="762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9" name="128 Elipse"/>
            <p:cNvSpPr/>
            <p:nvPr/>
          </p:nvSpPr>
          <p:spPr>
            <a:xfrm>
              <a:off x="8458200" y="476095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0" name="129 Elipse"/>
            <p:cNvSpPr/>
            <p:nvPr/>
          </p:nvSpPr>
          <p:spPr>
            <a:xfrm>
              <a:off x="8763000" y="476095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130 Elipse"/>
            <p:cNvSpPr/>
            <p:nvPr/>
          </p:nvSpPr>
          <p:spPr>
            <a:xfrm>
              <a:off x="9067800" y="476095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131 Elipse"/>
            <p:cNvSpPr/>
            <p:nvPr/>
          </p:nvSpPr>
          <p:spPr>
            <a:xfrm>
              <a:off x="9334500" y="476095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3" name="132 Elipse"/>
            <p:cNvSpPr/>
            <p:nvPr/>
          </p:nvSpPr>
          <p:spPr>
            <a:xfrm>
              <a:off x="8610600" y="363700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4" name="133 Elipse"/>
            <p:cNvSpPr/>
            <p:nvPr/>
          </p:nvSpPr>
          <p:spPr>
            <a:xfrm>
              <a:off x="8801100" y="363700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134 Elipse"/>
            <p:cNvSpPr/>
            <p:nvPr/>
          </p:nvSpPr>
          <p:spPr>
            <a:xfrm>
              <a:off x="9029700" y="363700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6" name="135 Elipse"/>
            <p:cNvSpPr/>
            <p:nvPr/>
          </p:nvSpPr>
          <p:spPr>
            <a:xfrm>
              <a:off x="8610600" y="268450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7" name="136 Elipse"/>
            <p:cNvSpPr/>
            <p:nvPr/>
          </p:nvSpPr>
          <p:spPr>
            <a:xfrm>
              <a:off x="8801100" y="268450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8" name="137 Elipse"/>
            <p:cNvSpPr/>
            <p:nvPr/>
          </p:nvSpPr>
          <p:spPr>
            <a:xfrm>
              <a:off x="9029700" y="268450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 name="138 Elipse"/>
            <p:cNvSpPr/>
            <p:nvPr/>
          </p:nvSpPr>
          <p:spPr>
            <a:xfrm>
              <a:off x="8534400" y="173200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0" name="139 Elipse"/>
            <p:cNvSpPr/>
            <p:nvPr/>
          </p:nvSpPr>
          <p:spPr>
            <a:xfrm>
              <a:off x="8724900" y="173200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140 Elipse"/>
            <p:cNvSpPr/>
            <p:nvPr/>
          </p:nvSpPr>
          <p:spPr>
            <a:xfrm>
              <a:off x="8953500" y="1732002"/>
              <a:ext cx="57150" cy="571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42" name="141 Flecha derecha"/>
          <p:cNvSpPr/>
          <p:nvPr/>
        </p:nvSpPr>
        <p:spPr>
          <a:xfrm flipH="1">
            <a:off x="5168900" y="4591051"/>
            <a:ext cx="1676400" cy="71437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3" name="142 Rectángulo"/>
          <p:cNvSpPr/>
          <p:nvPr/>
        </p:nvSpPr>
        <p:spPr>
          <a:xfrm>
            <a:off x="6769100" y="4784795"/>
            <a:ext cx="212272" cy="3268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144 Rectángulo"/>
          <p:cNvSpPr/>
          <p:nvPr/>
        </p:nvSpPr>
        <p:spPr>
          <a:xfrm>
            <a:off x="7722343" y="1315867"/>
            <a:ext cx="2565767" cy="424732"/>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DEEP LEARNING (DL)</a:t>
            </a:r>
          </a:p>
        </p:txBody>
      </p:sp>
      <p:sp>
        <p:nvSpPr>
          <p:cNvPr id="14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Implementing Bayesian</a:t>
            </a:r>
          </a:p>
        </p:txBody>
      </p:sp>
    </p:spTree>
    <p:extLst>
      <p:ext uri="{BB962C8B-B14F-4D97-AF65-F5344CB8AC3E}">
        <p14:creationId xmlns:p14="http://schemas.microsoft.com/office/powerpoint/2010/main" val="33177753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45"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5" name="4 CuadroTexto"/>
          <p:cNvSpPr txBox="1"/>
          <p:nvPr/>
        </p:nvSpPr>
        <p:spPr>
          <a:xfrm>
            <a:off x="543157" y="1135146"/>
            <a:ext cx="346728" cy="378109"/>
          </a:xfrm>
          <a:prstGeom prst="rect">
            <a:avLst/>
          </a:prstGeom>
          <a:noFill/>
        </p:spPr>
        <p:txBody>
          <a:bodyPr wrap="square" rtlCol="0">
            <a:spAutoFit/>
          </a:bodyPr>
          <a:lstStyle/>
          <a:p>
            <a:r>
              <a:rPr lang="en-US" b="1" dirty="0"/>
              <a:t>A</a:t>
            </a:r>
          </a:p>
        </p:txBody>
      </p:sp>
      <p:sp>
        <p:nvSpPr>
          <p:cNvPr id="52" name="51 CuadroTexto"/>
          <p:cNvSpPr txBox="1"/>
          <p:nvPr/>
        </p:nvSpPr>
        <p:spPr>
          <a:xfrm>
            <a:off x="960103" y="1129896"/>
            <a:ext cx="336439" cy="378109"/>
          </a:xfrm>
          <a:prstGeom prst="rect">
            <a:avLst/>
          </a:prstGeom>
          <a:noFill/>
        </p:spPr>
        <p:txBody>
          <a:bodyPr wrap="square" rtlCol="0">
            <a:spAutoFit/>
          </a:bodyPr>
          <a:lstStyle/>
          <a:p>
            <a:r>
              <a:rPr lang="en-US" b="1" dirty="0"/>
              <a:t>B</a:t>
            </a:r>
          </a:p>
        </p:txBody>
      </p:sp>
      <p:sp>
        <p:nvSpPr>
          <p:cNvPr id="54" name="53 CuadroTexto"/>
          <p:cNvSpPr txBox="1"/>
          <p:nvPr/>
        </p:nvSpPr>
        <p:spPr>
          <a:xfrm>
            <a:off x="1598460" y="1135156"/>
            <a:ext cx="329579" cy="378109"/>
          </a:xfrm>
          <a:prstGeom prst="rect">
            <a:avLst/>
          </a:prstGeom>
          <a:noFill/>
        </p:spPr>
        <p:txBody>
          <a:bodyPr wrap="square" rtlCol="0">
            <a:spAutoFit/>
          </a:bodyPr>
          <a:lstStyle/>
          <a:p>
            <a:r>
              <a:rPr lang="en-US" b="1" dirty="0"/>
              <a:t>C</a:t>
            </a:r>
          </a:p>
        </p:txBody>
      </p:sp>
      <p:sp>
        <p:nvSpPr>
          <p:cNvPr id="56" name="55 CuadroTexto"/>
          <p:cNvSpPr txBox="1"/>
          <p:nvPr/>
        </p:nvSpPr>
        <p:spPr>
          <a:xfrm>
            <a:off x="525839" y="3651055"/>
            <a:ext cx="346728" cy="378109"/>
          </a:xfrm>
          <a:prstGeom prst="rect">
            <a:avLst/>
          </a:prstGeom>
          <a:noFill/>
        </p:spPr>
        <p:txBody>
          <a:bodyPr wrap="square" rtlCol="0">
            <a:spAutoFit/>
          </a:bodyPr>
          <a:lstStyle/>
          <a:p>
            <a:r>
              <a:rPr lang="en-US" b="1" dirty="0"/>
              <a:t>A</a:t>
            </a:r>
          </a:p>
        </p:txBody>
      </p:sp>
      <p:sp>
        <p:nvSpPr>
          <p:cNvPr id="57" name="56 CuadroTexto"/>
          <p:cNvSpPr txBox="1"/>
          <p:nvPr/>
        </p:nvSpPr>
        <p:spPr>
          <a:xfrm>
            <a:off x="987941" y="3645805"/>
            <a:ext cx="336439" cy="378109"/>
          </a:xfrm>
          <a:prstGeom prst="rect">
            <a:avLst/>
          </a:prstGeom>
          <a:noFill/>
        </p:spPr>
        <p:txBody>
          <a:bodyPr wrap="square" rtlCol="0">
            <a:spAutoFit/>
          </a:bodyPr>
          <a:lstStyle/>
          <a:p>
            <a:r>
              <a:rPr lang="en-US" b="1" dirty="0"/>
              <a:t>B</a:t>
            </a:r>
          </a:p>
        </p:txBody>
      </p:sp>
      <p:sp>
        <p:nvSpPr>
          <p:cNvPr id="58" name="57 CuadroTexto"/>
          <p:cNvSpPr txBox="1"/>
          <p:nvPr/>
        </p:nvSpPr>
        <p:spPr>
          <a:xfrm>
            <a:off x="1603720" y="3651065"/>
            <a:ext cx="329579" cy="378109"/>
          </a:xfrm>
          <a:prstGeom prst="rect">
            <a:avLst/>
          </a:prstGeom>
          <a:noFill/>
        </p:spPr>
        <p:txBody>
          <a:bodyPr wrap="square" rtlCol="0">
            <a:spAutoFit/>
          </a:bodyPr>
          <a:lstStyle/>
          <a:p>
            <a:r>
              <a:rPr lang="en-US" b="1" dirty="0"/>
              <a:t>C</a:t>
            </a:r>
          </a:p>
        </p:txBody>
      </p:sp>
      <p:grpSp>
        <p:nvGrpSpPr>
          <p:cNvPr id="66" name="65 Grupo"/>
          <p:cNvGrpSpPr/>
          <p:nvPr/>
        </p:nvGrpSpPr>
        <p:grpSpPr>
          <a:xfrm>
            <a:off x="107542" y="718031"/>
            <a:ext cx="11903826" cy="5182701"/>
            <a:chOff x="107542" y="718031"/>
            <a:chExt cx="11903826" cy="5182701"/>
          </a:xfrm>
        </p:grpSpPr>
        <p:grpSp>
          <p:nvGrpSpPr>
            <p:cNvPr id="4" name="3 Grupo"/>
            <p:cNvGrpSpPr/>
            <p:nvPr/>
          </p:nvGrpSpPr>
          <p:grpSpPr>
            <a:xfrm>
              <a:off x="107542" y="718031"/>
              <a:ext cx="11903826" cy="5182701"/>
              <a:chOff x="1533536" y="1796308"/>
              <a:chExt cx="8787304" cy="3825824"/>
            </a:xfrm>
          </p:grpSpPr>
          <p:sp>
            <p:nvSpPr>
              <p:cNvPr id="44" name="43 Llamada de flecha izquierda y derecha"/>
              <p:cNvSpPr/>
              <p:nvPr/>
            </p:nvSpPr>
            <p:spPr>
              <a:xfrm>
                <a:off x="2847993" y="2857500"/>
                <a:ext cx="5181600" cy="1243506"/>
              </a:xfrm>
              <a:prstGeom prst="leftRightArrow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5 Conector recto"/>
              <p:cNvCxnSpPr/>
              <p:nvPr/>
            </p:nvCxnSpPr>
            <p:spPr>
              <a:xfrm>
                <a:off x="1981200" y="2438400"/>
                <a:ext cx="381000" cy="838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flipV="1">
                <a:off x="2362200" y="2438400"/>
                <a:ext cx="381000" cy="838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flipH="1" flipV="1">
                <a:off x="2286000" y="2438400"/>
                <a:ext cx="266700" cy="4191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2362200" y="3276600"/>
                <a:ext cx="0" cy="457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1978784" y="4301977"/>
                <a:ext cx="307215" cy="86134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2286848" y="4282235"/>
                <a:ext cx="464436" cy="89936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flipV="1">
                <a:off x="2104228" y="4297832"/>
                <a:ext cx="182620" cy="37001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2286000" y="5164932"/>
                <a:ext cx="0" cy="457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56"/>
              <p:cNvSpPr txBox="1">
                <a:spLocks noChangeArrowheads="1"/>
              </p:cNvSpPr>
              <p:nvPr/>
            </p:nvSpPr>
            <p:spPr bwMode="auto">
              <a:xfrm>
                <a:off x="4367013" y="2926355"/>
                <a:ext cx="2323045" cy="291647"/>
              </a:xfrm>
              <a:prstGeom prst="rect">
                <a:avLst/>
              </a:prstGeom>
              <a:noFill/>
              <a:ln w="9525">
                <a:noFill/>
                <a:miter lim="800000"/>
                <a:headEnd/>
                <a:tailEnd/>
              </a:ln>
            </p:spPr>
            <p:txBody>
              <a:bodyPr wrap="none">
                <a:spAutoFit/>
              </a:bodyPr>
              <a:lstStyle/>
              <a:p>
                <a:r>
                  <a:rPr lang="en-GB" dirty="0">
                    <a:latin typeface="Courier New" pitchFamily="49" charset="0"/>
                  </a:rPr>
                  <a:t>ATGCATGGGCTATTGGACCT</a:t>
                </a:r>
                <a:endParaRPr lang="en-US" dirty="0">
                  <a:latin typeface="Courier New" pitchFamily="49" charset="0"/>
                </a:endParaRPr>
              </a:p>
            </p:txBody>
          </p:sp>
          <p:sp>
            <p:nvSpPr>
              <p:cNvPr id="22" name="Text Box 57"/>
              <p:cNvSpPr txBox="1">
                <a:spLocks noChangeArrowheads="1"/>
              </p:cNvSpPr>
              <p:nvPr/>
            </p:nvSpPr>
            <p:spPr bwMode="auto">
              <a:xfrm>
                <a:off x="4367013" y="3142254"/>
                <a:ext cx="2323045" cy="291647"/>
              </a:xfrm>
              <a:prstGeom prst="rect">
                <a:avLst/>
              </a:prstGeom>
              <a:noFill/>
              <a:ln w="9525">
                <a:noFill/>
                <a:miter lim="800000"/>
                <a:headEnd/>
                <a:tailEnd/>
              </a:ln>
            </p:spPr>
            <p:txBody>
              <a:bodyPr wrap="none">
                <a:spAutoFit/>
              </a:bodyPr>
              <a:lstStyle/>
              <a:p>
                <a:r>
                  <a:rPr lang="en-GB">
                    <a:latin typeface="Courier New" pitchFamily="49" charset="0"/>
                  </a:rPr>
                  <a:t>ATG</a:t>
                </a:r>
                <a:r>
                  <a:rPr lang="en-GB" b="1">
                    <a:solidFill>
                      <a:srgbClr val="FF0000"/>
                    </a:solidFill>
                    <a:latin typeface="Courier New" pitchFamily="49" charset="0"/>
                  </a:rPr>
                  <a:t>G</a:t>
                </a:r>
                <a:r>
                  <a:rPr lang="en-GB">
                    <a:latin typeface="Courier New" pitchFamily="49" charset="0"/>
                  </a:rPr>
                  <a:t>ATGGGCTATTG</a:t>
                </a:r>
                <a:r>
                  <a:rPr lang="en-GB" b="1">
                    <a:solidFill>
                      <a:srgbClr val="FF0000"/>
                    </a:solidFill>
                    <a:latin typeface="Courier New" pitchFamily="49" charset="0"/>
                  </a:rPr>
                  <a:t>C</a:t>
                </a:r>
                <a:r>
                  <a:rPr lang="en-GB">
                    <a:latin typeface="Courier New" pitchFamily="49" charset="0"/>
                  </a:rPr>
                  <a:t>ACCT</a:t>
                </a:r>
                <a:endParaRPr lang="en-US">
                  <a:latin typeface="Courier New" pitchFamily="49" charset="0"/>
                </a:endParaRPr>
              </a:p>
            </p:txBody>
          </p:sp>
          <p:sp>
            <p:nvSpPr>
              <p:cNvPr id="23" name="Text Box 58"/>
              <p:cNvSpPr txBox="1">
                <a:spLocks noChangeArrowheads="1"/>
              </p:cNvSpPr>
              <p:nvPr/>
            </p:nvSpPr>
            <p:spPr bwMode="auto">
              <a:xfrm>
                <a:off x="4367013" y="3358155"/>
                <a:ext cx="2323045" cy="291647"/>
              </a:xfrm>
              <a:prstGeom prst="rect">
                <a:avLst/>
              </a:prstGeom>
              <a:noFill/>
              <a:ln w="9525">
                <a:noFill/>
                <a:miter lim="800000"/>
                <a:headEnd/>
                <a:tailEnd/>
              </a:ln>
            </p:spPr>
            <p:txBody>
              <a:bodyPr wrap="none">
                <a:spAutoFit/>
              </a:bodyPr>
              <a:lstStyle/>
              <a:p>
                <a:r>
                  <a:rPr lang="en-GB">
                    <a:latin typeface="Courier New" pitchFamily="49" charset="0"/>
                  </a:rPr>
                  <a:t>ATGCATGGGC</a:t>
                </a:r>
                <a:r>
                  <a:rPr lang="en-GB" b="1">
                    <a:solidFill>
                      <a:srgbClr val="FF0000"/>
                    </a:solidFill>
                    <a:latin typeface="Courier New" pitchFamily="49" charset="0"/>
                  </a:rPr>
                  <a:t>A</a:t>
                </a:r>
                <a:r>
                  <a:rPr lang="en-GB">
                    <a:latin typeface="Courier New" pitchFamily="49" charset="0"/>
                  </a:rPr>
                  <a:t>ATTG</a:t>
                </a:r>
                <a:r>
                  <a:rPr lang="en-GB" b="1">
                    <a:solidFill>
                      <a:srgbClr val="FF0000"/>
                    </a:solidFill>
                    <a:latin typeface="Courier New" pitchFamily="49" charset="0"/>
                  </a:rPr>
                  <a:t>C</a:t>
                </a:r>
                <a:r>
                  <a:rPr lang="en-GB">
                    <a:latin typeface="Courier New" pitchFamily="49" charset="0"/>
                  </a:rPr>
                  <a:t>ACCT</a:t>
                </a:r>
                <a:endParaRPr lang="en-US">
                  <a:latin typeface="Courier New" pitchFamily="49" charset="0"/>
                </a:endParaRPr>
              </a:p>
            </p:txBody>
          </p:sp>
          <p:sp>
            <p:nvSpPr>
              <p:cNvPr id="24" name="Text Box 59"/>
              <p:cNvSpPr txBox="1">
                <a:spLocks noChangeArrowheads="1"/>
              </p:cNvSpPr>
              <p:nvPr/>
            </p:nvSpPr>
            <p:spPr bwMode="auto">
              <a:xfrm>
                <a:off x="4367013" y="3574053"/>
                <a:ext cx="2323045" cy="291647"/>
              </a:xfrm>
              <a:prstGeom prst="rect">
                <a:avLst/>
              </a:prstGeom>
              <a:noFill/>
              <a:ln w="9525">
                <a:noFill/>
                <a:miter lim="800000"/>
                <a:headEnd/>
                <a:tailEnd/>
              </a:ln>
            </p:spPr>
            <p:txBody>
              <a:bodyPr wrap="none">
                <a:spAutoFit/>
              </a:bodyPr>
              <a:lstStyle/>
              <a:p>
                <a:r>
                  <a:rPr lang="en-GB" dirty="0">
                    <a:latin typeface="Courier New" pitchFamily="49" charset="0"/>
                  </a:rPr>
                  <a:t>ATGCATGGGC</a:t>
                </a:r>
                <a:r>
                  <a:rPr lang="en-GB" b="1" dirty="0">
                    <a:solidFill>
                      <a:srgbClr val="FF0000"/>
                    </a:solidFill>
                    <a:latin typeface="Courier New" pitchFamily="49" charset="0"/>
                  </a:rPr>
                  <a:t>A</a:t>
                </a:r>
                <a:r>
                  <a:rPr lang="en-GB" dirty="0">
                    <a:latin typeface="Courier New" pitchFamily="49" charset="0"/>
                  </a:rPr>
                  <a:t>ATTGGACCT</a:t>
                </a:r>
                <a:endParaRPr lang="en-US" dirty="0">
                  <a:latin typeface="Courier New" pitchFamily="49" charset="0"/>
                </a:endParaRPr>
              </a:p>
            </p:txBody>
          </p:sp>
          <p:sp>
            <p:nvSpPr>
              <p:cNvPr id="25" name="Text Box 60"/>
              <p:cNvSpPr txBox="1">
                <a:spLocks noChangeArrowheads="1"/>
              </p:cNvSpPr>
              <p:nvPr/>
            </p:nvSpPr>
            <p:spPr bwMode="auto">
              <a:xfrm>
                <a:off x="4367013" y="3789953"/>
                <a:ext cx="2323045" cy="291647"/>
              </a:xfrm>
              <a:prstGeom prst="rect">
                <a:avLst/>
              </a:prstGeom>
              <a:noFill/>
              <a:ln w="9525">
                <a:noFill/>
                <a:miter lim="800000"/>
                <a:headEnd/>
                <a:tailEnd/>
              </a:ln>
            </p:spPr>
            <p:txBody>
              <a:bodyPr wrap="none">
                <a:spAutoFit/>
              </a:bodyPr>
              <a:lstStyle/>
              <a:p>
                <a:r>
                  <a:rPr lang="en-GB">
                    <a:latin typeface="Courier New" pitchFamily="49" charset="0"/>
                  </a:rPr>
                  <a:t>ATG</a:t>
                </a:r>
                <a:r>
                  <a:rPr lang="en-GB" b="1">
                    <a:solidFill>
                      <a:srgbClr val="FF0000"/>
                    </a:solidFill>
                    <a:latin typeface="Courier New" pitchFamily="49" charset="0"/>
                  </a:rPr>
                  <a:t>G</a:t>
                </a:r>
                <a:r>
                  <a:rPr lang="en-GB">
                    <a:latin typeface="Courier New" pitchFamily="49" charset="0"/>
                  </a:rPr>
                  <a:t>ATGGGCTATTG</a:t>
                </a:r>
                <a:r>
                  <a:rPr lang="en-GB" b="1">
                    <a:solidFill>
                      <a:srgbClr val="FF0000"/>
                    </a:solidFill>
                    <a:latin typeface="Courier New" pitchFamily="49" charset="0"/>
                  </a:rPr>
                  <a:t>C</a:t>
                </a:r>
                <a:r>
                  <a:rPr lang="en-GB">
                    <a:latin typeface="Courier New" pitchFamily="49" charset="0"/>
                  </a:rPr>
                  <a:t>ACCT</a:t>
                </a:r>
                <a:endParaRPr lang="en-US">
                  <a:latin typeface="Courier New" pitchFamily="49" charset="0"/>
                </a:endParaRPr>
              </a:p>
            </p:txBody>
          </p:sp>
          <p:sp>
            <p:nvSpPr>
              <p:cNvPr id="30" name="29 Rectángulo"/>
              <p:cNvSpPr/>
              <p:nvPr/>
            </p:nvSpPr>
            <p:spPr>
              <a:xfrm>
                <a:off x="7971258" y="2239901"/>
                <a:ext cx="304800" cy="794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30 Rectángulo"/>
              <p:cNvSpPr/>
              <p:nvPr/>
            </p:nvSpPr>
            <p:spPr>
              <a:xfrm>
                <a:off x="8561808" y="2239901"/>
                <a:ext cx="478971" cy="794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31 Rectángulo"/>
              <p:cNvSpPr/>
              <p:nvPr/>
            </p:nvSpPr>
            <p:spPr>
              <a:xfrm>
                <a:off x="9579623" y="2239901"/>
                <a:ext cx="478971" cy="1789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32 Rectángulo"/>
              <p:cNvSpPr/>
              <p:nvPr/>
            </p:nvSpPr>
            <p:spPr>
              <a:xfrm>
                <a:off x="8869328" y="4025340"/>
                <a:ext cx="171451" cy="642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38 Rectángulo"/>
              <p:cNvSpPr/>
              <p:nvPr/>
            </p:nvSpPr>
            <p:spPr>
              <a:xfrm>
                <a:off x="8352259" y="3028162"/>
                <a:ext cx="110217" cy="1006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45 CuadroTexto"/>
              <p:cNvSpPr txBox="1"/>
              <p:nvPr/>
            </p:nvSpPr>
            <p:spPr>
              <a:xfrm>
                <a:off x="1533536" y="1796308"/>
                <a:ext cx="2253709" cy="272638"/>
              </a:xfrm>
              <a:prstGeom prst="rect">
                <a:avLst/>
              </a:prstGeom>
              <a:noFill/>
            </p:spPr>
            <p:txBody>
              <a:bodyPr wrap="none" rtlCol="0">
                <a:spAutoFit/>
              </a:bodyPr>
              <a:lstStyle/>
              <a:p>
                <a:r>
                  <a:rPr lang="en-US" b="1" dirty="0">
                    <a:solidFill>
                      <a:srgbClr val="FFC000"/>
                    </a:solidFill>
                    <a:latin typeface="DIN Alternate Bold"/>
                  </a:rPr>
                  <a:t>MODEL ASCERTAINMENT</a:t>
                </a:r>
              </a:p>
            </p:txBody>
          </p:sp>
          <p:sp>
            <p:nvSpPr>
              <p:cNvPr id="47" name="46 CuadroTexto"/>
              <p:cNvSpPr txBox="1"/>
              <p:nvPr/>
            </p:nvSpPr>
            <p:spPr>
              <a:xfrm>
                <a:off x="7679165" y="1826488"/>
                <a:ext cx="2641675" cy="272638"/>
              </a:xfrm>
              <a:prstGeom prst="rect">
                <a:avLst/>
              </a:prstGeom>
              <a:noFill/>
            </p:spPr>
            <p:txBody>
              <a:bodyPr wrap="square" rtlCol="0">
                <a:spAutoFit/>
              </a:bodyPr>
              <a:lstStyle/>
              <a:p>
                <a:pPr algn="ctr"/>
                <a:r>
                  <a:rPr lang="en-US" b="1" dirty="0">
                    <a:solidFill>
                      <a:schemeClr val="accent4"/>
                    </a:solidFill>
                    <a:latin typeface="DIN Alternate Bold"/>
                  </a:rPr>
                  <a:t>PARAMETER ESTIMATION</a:t>
                </a:r>
              </a:p>
            </p:txBody>
          </p:sp>
        </p:grpSp>
        <p:cxnSp>
          <p:nvCxnSpPr>
            <p:cNvPr id="19" name="18 Conector recto"/>
            <p:cNvCxnSpPr/>
            <p:nvPr/>
          </p:nvCxnSpPr>
          <p:spPr>
            <a:xfrm flipV="1">
              <a:off x="11509515" y="3653329"/>
              <a:ext cx="98096" cy="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a:off x="10222181" y="2383532"/>
              <a:ext cx="21801"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63 Rectángulo"/>
            <p:cNvSpPr/>
            <p:nvPr/>
          </p:nvSpPr>
          <p:spPr>
            <a:xfrm flipV="1">
              <a:off x="8973611" y="2346978"/>
              <a:ext cx="104680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64 Rectángulo"/>
            <p:cNvSpPr/>
            <p:nvPr/>
          </p:nvSpPr>
          <p:spPr>
            <a:xfrm flipV="1">
              <a:off x="9344614" y="3700941"/>
              <a:ext cx="1814942" cy="490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68 Grupo"/>
          <p:cNvGrpSpPr/>
          <p:nvPr/>
        </p:nvGrpSpPr>
        <p:grpSpPr>
          <a:xfrm>
            <a:off x="2040591" y="1981607"/>
            <a:ext cx="6562651" cy="528866"/>
            <a:chOff x="2040591" y="1981607"/>
            <a:chExt cx="6562651" cy="528866"/>
          </a:xfrm>
        </p:grpSpPr>
        <p:sp>
          <p:nvSpPr>
            <p:cNvPr id="67" name="66 CuadroTexto"/>
            <p:cNvSpPr txBox="1"/>
            <p:nvPr/>
          </p:nvSpPr>
          <p:spPr>
            <a:xfrm>
              <a:off x="2040591" y="1987253"/>
              <a:ext cx="1563248" cy="523220"/>
            </a:xfrm>
            <a:prstGeom prst="rect">
              <a:avLst/>
            </a:prstGeom>
            <a:noFill/>
          </p:spPr>
          <p:txBody>
            <a:bodyPr wrap="none" rtlCol="0">
              <a:spAutoFit/>
            </a:bodyPr>
            <a:lstStyle/>
            <a:p>
              <a:r>
                <a:rPr lang="en-US" sz="2800" b="1" dirty="0"/>
                <a:t>P(D|</a:t>
              </a:r>
              <a:r>
                <a:rPr lang="en-US" sz="2800" b="1" dirty="0">
                  <a:latin typeface="Symbol" panose="05050102010706020507" pitchFamily="18" charset="2"/>
                </a:rPr>
                <a:t>M</a:t>
              </a:r>
              <a:r>
                <a:rPr lang="en-US" sz="2800" b="1" dirty="0"/>
                <a:t>) </a:t>
              </a:r>
              <a:r>
                <a:rPr lang="en-US" sz="2800" b="1" dirty="0">
                  <a:solidFill>
                    <a:schemeClr val="accent4"/>
                  </a:solidFill>
                </a:rPr>
                <a:t>?</a:t>
              </a:r>
            </a:p>
          </p:txBody>
        </p:sp>
        <p:sp>
          <p:nvSpPr>
            <p:cNvPr id="68" name="67 CuadroTexto"/>
            <p:cNvSpPr txBox="1"/>
            <p:nvPr/>
          </p:nvSpPr>
          <p:spPr>
            <a:xfrm>
              <a:off x="7171440" y="1981607"/>
              <a:ext cx="1431802" cy="523220"/>
            </a:xfrm>
            <a:prstGeom prst="rect">
              <a:avLst/>
            </a:prstGeom>
            <a:noFill/>
          </p:spPr>
          <p:txBody>
            <a:bodyPr wrap="none" rtlCol="0">
              <a:spAutoFit/>
            </a:bodyPr>
            <a:lstStyle/>
            <a:p>
              <a:r>
                <a:rPr lang="en-US" sz="2800" b="1" dirty="0"/>
                <a:t>P(</a:t>
              </a:r>
              <a:r>
                <a:rPr lang="en-US" sz="2800" b="1" dirty="0" err="1"/>
                <a:t>D|</a:t>
              </a:r>
              <a:r>
                <a:rPr lang="en-US" sz="2800" b="1" dirty="0" err="1">
                  <a:latin typeface="Symbol" panose="05050102010706020507" pitchFamily="18" charset="2"/>
                </a:rPr>
                <a:t>q</a:t>
              </a:r>
              <a:r>
                <a:rPr lang="en-US" sz="2800" b="1" dirty="0"/>
                <a:t>) </a:t>
              </a:r>
              <a:r>
                <a:rPr lang="en-US" sz="2800" b="1" dirty="0">
                  <a:solidFill>
                    <a:schemeClr val="accent4"/>
                  </a:solidFill>
                </a:rPr>
                <a:t>?</a:t>
              </a:r>
            </a:p>
          </p:txBody>
        </p:sp>
      </p:grpSp>
      <p:sp>
        <p:nvSpPr>
          <p:cNvPr id="41"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DEMOGRAPHIC HISTORY</a:t>
            </a:r>
          </a:p>
        </p:txBody>
      </p:sp>
    </p:spTree>
    <p:extLst>
      <p:ext uri="{BB962C8B-B14F-4D97-AF65-F5344CB8AC3E}">
        <p14:creationId xmlns:p14="http://schemas.microsoft.com/office/powerpoint/2010/main" val="395719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4"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33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4" t="14346" r="22311" b="8045"/>
          <a:stretch/>
        </p:blipFill>
        <p:spPr bwMode="auto">
          <a:xfrm>
            <a:off x="2895600" y="2133601"/>
            <a:ext cx="6438717" cy="4116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useBgFill="1">
        <p:nvSpPr>
          <p:cNvPr id="2" name="Rectangle 1"/>
          <p:cNvSpPr/>
          <p:nvPr/>
        </p:nvSpPr>
        <p:spPr>
          <a:xfrm>
            <a:off x="4907822" y="2133601"/>
            <a:ext cx="4183927" cy="34137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2124683" y="3563481"/>
                <a:ext cx="7709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124683" y="3563481"/>
                <a:ext cx="770917" cy="276999"/>
              </a:xfrm>
              <a:prstGeom prst="rect">
                <a:avLst/>
              </a:prstGeom>
              <a:blipFill>
                <a:blip r:embed="rId5"/>
                <a:stretch>
                  <a:fillRect l="-7143" t="-4444" r="-11111" b="-35556"/>
                </a:stretch>
              </a:blipFill>
            </p:spPr>
            <p:txBody>
              <a:bodyPr/>
              <a:lstStyle/>
              <a:p>
                <a:r>
                  <a:rPr lang="en-US">
                    <a:noFill/>
                  </a:rPr>
                  <a:t> </a:t>
                </a:r>
              </a:p>
            </p:txBody>
          </p:sp>
        </mc:Fallback>
      </mc:AlternateContent>
      <p:cxnSp>
        <p:nvCxnSpPr>
          <p:cNvPr id="12" name="Straight Arrow Connector 11"/>
          <p:cNvCxnSpPr/>
          <p:nvPr/>
        </p:nvCxnSpPr>
        <p:spPr>
          <a:xfrm flipV="1">
            <a:off x="4539886" y="5600701"/>
            <a:ext cx="0" cy="80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692286" y="5600701"/>
            <a:ext cx="0" cy="809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501661" y="4880610"/>
            <a:ext cx="971550" cy="5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482611" y="2232660"/>
            <a:ext cx="1346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482611" y="2385060"/>
            <a:ext cx="1209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11161" y="2537460"/>
            <a:ext cx="1346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263536" y="2823210"/>
            <a:ext cx="13465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1 Título"/>
          <p:cNvSpPr>
            <a:spLocks noGrp="1"/>
          </p:cNvSpPr>
          <p:nvPr>
            <p:ph type="title"/>
          </p:nvPr>
        </p:nvSpPr>
        <p:spPr>
          <a:xfrm>
            <a:off x="296090" y="23018"/>
            <a:ext cx="11982995" cy="1325563"/>
          </a:xfrm>
        </p:spPr>
        <p:txBody>
          <a:bodyPr>
            <a:normAutofit/>
          </a:bodyPr>
          <a:lstStyle/>
          <a:p>
            <a:pPr algn="ctr"/>
            <a:r>
              <a:rPr lang="en-US" dirty="0">
                <a:solidFill>
                  <a:schemeClr val="accent4">
                    <a:lumMod val="60000"/>
                    <a:lumOff val="40000"/>
                  </a:schemeClr>
                </a:solidFill>
                <a:latin typeface="Goudy Stout" panose="0202090407030B020401" pitchFamily="18" charset="0"/>
              </a:rPr>
              <a:t>A BAYESIAN VIEW</a:t>
            </a:r>
          </a:p>
        </p:txBody>
      </p:sp>
    </p:spTree>
    <p:extLst>
      <p:ext uri="{BB962C8B-B14F-4D97-AF65-F5344CB8AC3E}">
        <p14:creationId xmlns:p14="http://schemas.microsoft.com/office/powerpoint/2010/main" val="13164017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51"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5" name="4 CuadroTexto"/>
          <p:cNvSpPr txBox="1"/>
          <p:nvPr/>
        </p:nvSpPr>
        <p:spPr>
          <a:xfrm>
            <a:off x="543157" y="1135146"/>
            <a:ext cx="346728" cy="378109"/>
          </a:xfrm>
          <a:prstGeom prst="rect">
            <a:avLst/>
          </a:prstGeom>
          <a:noFill/>
        </p:spPr>
        <p:txBody>
          <a:bodyPr wrap="square" rtlCol="0">
            <a:spAutoFit/>
          </a:bodyPr>
          <a:lstStyle/>
          <a:p>
            <a:r>
              <a:rPr lang="en-US" b="1" dirty="0"/>
              <a:t>A</a:t>
            </a:r>
          </a:p>
        </p:txBody>
      </p:sp>
      <p:sp>
        <p:nvSpPr>
          <p:cNvPr id="52" name="51 CuadroTexto"/>
          <p:cNvSpPr txBox="1"/>
          <p:nvPr/>
        </p:nvSpPr>
        <p:spPr>
          <a:xfrm>
            <a:off x="960103" y="1129896"/>
            <a:ext cx="336439" cy="378109"/>
          </a:xfrm>
          <a:prstGeom prst="rect">
            <a:avLst/>
          </a:prstGeom>
          <a:noFill/>
        </p:spPr>
        <p:txBody>
          <a:bodyPr wrap="square" rtlCol="0">
            <a:spAutoFit/>
          </a:bodyPr>
          <a:lstStyle/>
          <a:p>
            <a:r>
              <a:rPr lang="en-US" b="1" dirty="0"/>
              <a:t>B</a:t>
            </a:r>
          </a:p>
        </p:txBody>
      </p:sp>
      <p:sp>
        <p:nvSpPr>
          <p:cNvPr id="54" name="53 CuadroTexto"/>
          <p:cNvSpPr txBox="1"/>
          <p:nvPr/>
        </p:nvSpPr>
        <p:spPr>
          <a:xfrm>
            <a:off x="1598460" y="1135156"/>
            <a:ext cx="329579" cy="378109"/>
          </a:xfrm>
          <a:prstGeom prst="rect">
            <a:avLst/>
          </a:prstGeom>
          <a:noFill/>
        </p:spPr>
        <p:txBody>
          <a:bodyPr wrap="square" rtlCol="0">
            <a:spAutoFit/>
          </a:bodyPr>
          <a:lstStyle/>
          <a:p>
            <a:r>
              <a:rPr lang="en-US" b="1" dirty="0"/>
              <a:t>C</a:t>
            </a:r>
          </a:p>
        </p:txBody>
      </p:sp>
      <p:sp>
        <p:nvSpPr>
          <p:cNvPr id="56" name="55 CuadroTexto"/>
          <p:cNvSpPr txBox="1"/>
          <p:nvPr/>
        </p:nvSpPr>
        <p:spPr>
          <a:xfrm>
            <a:off x="525839" y="3651055"/>
            <a:ext cx="346728" cy="378109"/>
          </a:xfrm>
          <a:prstGeom prst="rect">
            <a:avLst/>
          </a:prstGeom>
          <a:noFill/>
        </p:spPr>
        <p:txBody>
          <a:bodyPr wrap="square" rtlCol="0">
            <a:spAutoFit/>
          </a:bodyPr>
          <a:lstStyle/>
          <a:p>
            <a:r>
              <a:rPr lang="en-US" b="1" dirty="0"/>
              <a:t>A</a:t>
            </a:r>
          </a:p>
        </p:txBody>
      </p:sp>
      <p:sp>
        <p:nvSpPr>
          <p:cNvPr id="57" name="56 CuadroTexto"/>
          <p:cNvSpPr txBox="1"/>
          <p:nvPr/>
        </p:nvSpPr>
        <p:spPr>
          <a:xfrm>
            <a:off x="987941" y="3645805"/>
            <a:ext cx="336439" cy="378109"/>
          </a:xfrm>
          <a:prstGeom prst="rect">
            <a:avLst/>
          </a:prstGeom>
          <a:noFill/>
        </p:spPr>
        <p:txBody>
          <a:bodyPr wrap="square" rtlCol="0">
            <a:spAutoFit/>
          </a:bodyPr>
          <a:lstStyle/>
          <a:p>
            <a:r>
              <a:rPr lang="en-US" b="1" dirty="0"/>
              <a:t>B</a:t>
            </a:r>
          </a:p>
        </p:txBody>
      </p:sp>
      <p:sp>
        <p:nvSpPr>
          <p:cNvPr id="58" name="57 CuadroTexto"/>
          <p:cNvSpPr txBox="1"/>
          <p:nvPr/>
        </p:nvSpPr>
        <p:spPr>
          <a:xfrm>
            <a:off x="1603720" y="3651065"/>
            <a:ext cx="329579" cy="378109"/>
          </a:xfrm>
          <a:prstGeom prst="rect">
            <a:avLst/>
          </a:prstGeom>
          <a:noFill/>
        </p:spPr>
        <p:txBody>
          <a:bodyPr wrap="square" rtlCol="0">
            <a:spAutoFit/>
          </a:bodyPr>
          <a:lstStyle/>
          <a:p>
            <a:r>
              <a:rPr lang="en-US" b="1" dirty="0"/>
              <a:t>C</a:t>
            </a:r>
          </a:p>
        </p:txBody>
      </p:sp>
      <p:grpSp>
        <p:nvGrpSpPr>
          <p:cNvPr id="66" name="65 Grupo"/>
          <p:cNvGrpSpPr/>
          <p:nvPr/>
        </p:nvGrpSpPr>
        <p:grpSpPr>
          <a:xfrm>
            <a:off x="107542" y="718031"/>
            <a:ext cx="11903826" cy="5182701"/>
            <a:chOff x="107542" y="718031"/>
            <a:chExt cx="11903826" cy="5182701"/>
          </a:xfrm>
        </p:grpSpPr>
        <p:grpSp>
          <p:nvGrpSpPr>
            <p:cNvPr id="4" name="3 Grupo"/>
            <p:cNvGrpSpPr/>
            <p:nvPr/>
          </p:nvGrpSpPr>
          <p:grpSpPr>
            <a:xfrm>
              <a:off x="107542" y="718031"/>
              <a:ext cx="11903826" cy="5182701"/>
              <a:chOff x="1533536" y="1796308"/>
              <a:chExt cx="8787304" cy="3825824"/>
            </a:xfrm>
          </p:grpSpPr>
          <p:sp>
            <p:nvSpPr>
              <p:cNvPr id="44" name="43 Llamada de flecha izquierda y derecha"/>
              <p:cNvSpPr/>
              <p:nvPr/>
            </p:nvSpPr>
            <p:spPr>
              <a:xfrm>
                <a:off x="2847993" y="2438400"/>
                <a:ext cx="5181600" cy="2156851"/>
              </a:xfrm>
              <a:prstGeom prst="leftRightArrowCallout">
                <a:avLst>
                  <a:gd name="adj1" fmla="val 17887"/>
                  <a:gd name="adj2" fmla="val 19310"/>
                  <a:gd name="adj3" fmla="val 25000"/>
                  <a:gd name="adj4" fmla="val 4812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5 Conector recto"/>
              <p:cNvCxnSpPr/>
              <p:nvPr/>
            </p:nvCxnSpPr>
            <p:spPr>
              <a:xfrm>
                <a:off x="1981200" y="2438400"/>
                <a:ext cx="381000" cy="838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flipV="1">
                <a:off x="2362200" y="2438400"/>
                <a:ext cx="381000" cy="838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flipH="1" flipV="1">
                <a:off x="2286000" y="2438400"/>
                <a:ext cx="266700" cy="4191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2362200" y="3276600"/>
                <a:ext cx="0" cy="457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1978784" y="4301977"/>
                <a:ext cx="307215" cy="86134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flipV="1">
                <a:off x="2286848" y="4282235"/>
                <a:ext cx="464436" cy="89936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flipV="1">
                <a:off x="2104228" y="4297832"/>
                <a:ext cx="182620" cy="37001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17 Conector recto"/>
              <p:cNvCxnSpPr/>
              <p:nvPr/>
            </p:nvCxnSpPr>
            <p:spPr>
              <a:xfrm>
                <a:off x="2286000" y="5164932"/>
                <a:ext cx="0" cy="4572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29 Rectángulo"/>
              <p:cNvSpPr/>
              <p:nvPr/>
            </p:nvSpPr>
            <p:spPr>
              <a:xfrm>
                <a:off x="7971258" y="2239901"/>
                <a:ext cx="304800" cy="794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30 Rectángulo"/>
              <p:cNvSpPr/>
              <p:nvPr/>
            </p:nvSpPr>
            <p:spPr>
              <a:xfrm>
                <a:off x="8561808" y="2239901"/>
                <a:ext cx="478971" cy="7948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31 Rectángulo"/>
              <p:cNvSpPr/>
              <p:nvPr/>
            </p:nvSpPr>
            <p:spPr>
              <a:xfrm>
                <a:off x="9579623" y="2239901"/>
                <a:ext cx="478971" cy="1789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32 Rectángulo"/>
              <p:cNvSpPr/>
              <p:nvPr/>
            </p:nvSpPr>
            <p:spPr>
              <a:xfrm>
                <a:off x="8869328" y="4025340"/>
                <a:ext cx="171451" cy="6422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38 Rectángulo"/>
              <p:cNvSpPr/>
              <p:nvPr/>
            </p:nvSpPr>
            <p:spPr>
              <a:xfrm>
                <a:off x="8352259" y="3028162"/>
                <a:ext cx="110217" cy="1006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45 CuadroTexto"/>
              <p:cNvSpPr txBox="1"/>
              <p:nvPr/>
            </p:nvSpPr>
            <p:spPr>
              <a:xfrm>
                <a:off x="1533536" y="1796308"/>
                <a:ext cx="2253709" cy="272638"/>
              </a:xfrm>
              <a:prstGeom prst="rect">
                <a:avLst/>
              </a:prstGeom>
              <a:noFill/>
            </p:spPr>
            <p:txBody>
              <a:bodyPr wrap="none" rtlCol="0">
                <a:spAutoFit/>
              </a:bodyPr>
              <a:lstStyle/>
              <a:p>
                <a:r>
                  <a:rPr lang="en-US" b="1" dirty="0">
                    <a:solidFill>
                      <a:srgbClr val="FFC000"/>
                    </a:solidFill>
                    <a:latin typeface="DIN Alternate Bold"/>
                  </a:rPr>
                  <a:t>MODEL ASCERTAINMENT</a:t>
                </a:r>
              </a:p>
            </p:txBody>
          </p:sp>
          <p:sp>
            <p:nvSpPr>
              <p:cNvPr id="47" name="46 CuadroTexto"/>
              <p:cNvSpPr txBox="1"/>
              <p:nvPr/>
            </p:nvSpPr>
            <p:spPr>
              <a:xfrm>
                <a:off x="7679165" y="1826488"/>
                <a:ext cx="2641675" cy="272638"/>
              </a:xfrm>
              <a:prstGeom prst="rect">
                <a:avLst/>
              </a:prstGeom>
              <a:noFill/>
            </p:spPr>
            <p:txBody>
              <a:bodyPr wrap="square" rtlCol="0">
                <a:spAutoFit/>
              </a:bodyPr>
              <a:lstStyle/>
              <a:p>
                <a:pPr algn="ctr"/>
                <a:r>
                  <a:rPr lang="en-US" b="1" dirty="0">
                    <a:solidFill>
                      <a:schemeClr val="accent4"/>
                    </a:solidFill>
                    <a:latin typeface="DIN Alternate Bold"/>
                  </a:rPr>
                  <a:t>PARAMETER ESTIMATION</a:t>
                </a:r>
              </a:p>
            </p:txBody>
          </p:sp>
        </p:grpSp>
        <p:cxnSp>
          <p:nvCxnSpPr>
            <p:cNvPr id="19" name="18 Conector recto"/>
            <p:cNvCxnSpPr/>
            <p:nvPr/>
          </p:nvCxnSpPr>
          <p:spPr>
            <a:xfrm flipV="1">
              <a:off x="11509515" y="3653329"/>
              <a:ext cx="98096" cy="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58 Conector recto"/>
            <p:cNvCxnSpPr/>
            <p:nvPr/>
          </p:nvCxnSpPr>
          <p:spPr>
            <a:xfrm>
              <a:off x="10222181" y="2383532"/>
              <a:ext cx="21801"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63 Rectángulo"/>
            <p:cNvSpPr/>
            <p:nvPr/>
          </p:nvSpPr>
          <p:spPr>
            <a:xfrm flipV="1">
              <a:off x="8973611" y="2346978"/>
              <a:ext cx="104680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64 Rectángulo"/>
            <p:cNvSpPr/>
            <p:nvPr/>
          </p:nvSpPr>
          <p:spPr>
            <a:xfrm flipV="1">
              <a:off x="9344614" y="3700941"/>
              <a:ext cx="1814942" cy="490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68 Grupo"/>
          <p:cNvGrpSpPr/>
          <p:nvPr/>
        </p:nvGrpSpPr>
        <p:grpSpPr>
          <a:xfrm>
            <a:off x="2040591" y="1981607"/>
            <a:ext cx="6562651" cy="528866"/>
            <a:chOff x="2040591" y="1981607"/>
            <a:chExt cx="6562651" cy="528866"/>
          </a:xfrm>
        </p:grpSpPr>
        <p:sp>
          <p:nvSpPr>
            <p:cNvPr id="67" name="66 CuadroTexto"/>
            <p:cNvSpPr txBox="1"/>
            <p:nvPr/>
          </p:nvSpPr>
          <p:spPr>
            <a:xfrm>
              <a:off x="2040591" y="1987253"/>
              <a:ext cx="1563248" cy="523220"/>
            </a:xfrm>
            <a:prstGeom prst="rect">
              <a:avLst/>
            </a:prstGeom>
            <a:noFill/>
          </p:spPr>
          <p:txBody>
            <a:bodyPr wrap="none" rtlCol="0">
              <a:spAutoFit/>
            </a:bodyPr>
            <a:lstStyle/>
            <a:p>
              <a:r>
                <a:rPr lang="en-US" sz="2800" b="1" dirty="0"/>
                <a:t>P(D|</a:t>
              </a:r>
              <a:r>
                <a:rPr lang="en-US" sz="2800" b="1" dirty="0">
                  <a:latin typeface="Symbol" panose="05050102010706020507" pitchFamily="18" charset="2"/>
                </a:rPr>
                <a:t>M</a:t>
              </a:r>
              <a:r>
                <a:rPr lang="en-US" sz="2800" b="1" dirty="0"/>
                <a:t>) </a:t>
              </a:r>
              <a:r>
                <a:rPr lang="en-US" sz="2800" b="1" dirty="0">
                  <a:solidFill>
                    <a:schemeClr val="accent4"/>
                  </a:solidFill>
                </a:rPr>
                <a:t>?</a:t>
              </a:r>
            </a:p>
          </p:txBody>
        </p:sp>
        <p:sp>
          <p:nvSpPr>
            <p:cNvPr id="68" name="67 CuadroTexto"/>
            <p:cNvSpPr txBox="1"/>
            <p:nvPr/>
          </p:nvSpPr>
          <p:spPr>
            <a:xfrm>
              <a:off x="7171440" y="1981607"/>
              <a:ext cx="1431802" cy="523220"/>
            </a:xfrm>
            <a:prstGeom prst="rect">
              <a:avLst/>
            </a:prstGeom>
            <a:noFill/>
          </p:spPr>
          <p:txBody>
            <a:bodyPr wrap="none" rtlCol="0">
              <a:spAutoFit/>
            </a:bodyPr>
            <a:lstStyle/>
            <a:p>
              <a:r>
                <a:rPr lang="en-US" sz="2800" b="1" dirty="0"/>
                <a:t>P(</a:t>
              </a:r>
              <a:r>
                <a:rPr lang="en-US" sz="2800" b="1" dirty="0" err="1"/>
                <a:t>D|</a:t>
              </a:r>
              <a:r>
                <a:rPr lang="en-US" sz="2800" b="1" dirty="0" err="1">
                  <a:latin typeface="Symbol" panose="05050102010706020507" pitchFamily="18" charset="2"/>
                </a:rPr>
                <a:t>q</a:t>
              </a:r>
              <a:r>
                <a:rPr lang="en-US" sz="2800" b="1" dirty="0"/>
                <a:t>) </a:t>
              </a:r>
              <a:r>
                <a:rPr lang="en-US" sz="2800" b="1" dirty="0">
                  <a:solidFill>
                    <a:schemeClr val="accent4"/>
                  </a:solidFill>
                </a:rPr>
                <a:t>?</a:t>
              </a:r>
            </a:p>
          </p:txBody>
        </p:sp>
      </p:grpSp>
      <p:grpSp>
        <p:nvGrpSpPr>
          <p:cNvPr id="41" name="40 Grupo"/>
          <p:cNvGrpSpPr/>
          <p:nvPr/>
        </p:nvGrpSpPr>
        <p:grpSpPr>
          <a:xfrm>
            <a:off x="3806722" y="1724799"/>
            <a:ext cx="3184205" cy="2705076"/>
            <a:chOff x="2855041" y="1724799"/>
            <a:chExt cx="2388154" cy="2705076"/>
          </a:xfrm>
        </p:grpSpPr>
        <p:pic>
          <p:nvPicPr>
            <p:cNvPr id="42" name="Picture 2" descr="http://journals.plos.org/plosgenetics/article/figure/image?size=large&amp;id=info:doi/10.1371/journal.pgen.1000695.g00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7721" b="63620"/>
            <a:stretch/>
          </p:blipFill>
          <p:spPr bwMode="auto">
            <a:xfrm>
              <a:off x="2924292" y="2180722"/>
              <a:ext cx="2270669" cy="2249153"/>
            </a:xfrm>
            <a:prstGeom prst="rect">
              <a:avLst/>
            </a:prstGeom>
            <a:noFill/>
            <a:extLst>
              <a:ext uri="{909E8E84-426E-40DD-AFC4-6F175D3DCCD1}">
                <a14:hiddenFill xmlns:a14="http://schemas.microsoft.com/office/drawing/2010/main">
                  <a:solidFill>
                    <a:srgbClr val="FFFFFF"/>
                  </a:solidFill>
                </a14:hiddenFill>
              </a:ext>
            </a:extLst>
          </p:spPr>
        </p:pic>
        <p:sp>
          <p:nvSpPr>
            <p:cNvPr id="45" name="44 CuadroTexto"/>
            <p:cNvSpPr txBox="1"/>
            <p:nvPr/>
          </p:nvSpPr>
          <p:spPr>
            <a:xfrm>
              <a:off x="2855041" y="1724799"/>
              <a:ext cx="2388154" cy="369332"/>
            </a:xfrm>
            <a:prstGeom prst="rect">
              <a:avLst/>
            </a:prstGeom>
            <a:noFill/>
          </p:spPr>
          <p:txBody>
            <a:bodyPr wrap="none" rtlCol="0">
              <a:spAutoFit/>
            </a:bodyPr>
            <a:lstStyle/>
            <a:p>
              <a:r>
                <a:rPr lang="en-US" b="1" dirty="0">
                  <a:solidFill>
                    <a:srgbClr val="FF0000"/>
                  </a:solidFill>
                </a:rPr>
                <a:t>Unfolded Multidimensional SFS</a:t>
              </a:r>
            </a:p>
          </p:txBody>
        </p:sp>
      </p:grpSp>
      <p:sp>
        <p:nvSpPr>
          <p:cNvPr id="2" name="1 Rectángulo"/>
          <p:cNvSpPr/>
          <p:nvPr/>
        </p:nvSpPr>
        <p:spPr>
          <a:xfrm>
            <a:off x="3899057" y="2187431"/>
            <a:ext cx="415637" cy="375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47 Rectángulo"/>
          <p:cNvSpPr/>
          <p:nvPr/>
        </p:nvSpPr>
        <p:spPr>
          <a:xfrm>
            <a:off x="6472560" y="2204748"/>
            <a:ext cx="415637" cy="375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DEMOGRAPHIC HISTORY</a:t>
            </a:r>
          </a:p>
        </p:txBody>
      </p:sp>
    </p:spTree>
    <p:extLst>
      <p:ext uri="{BB962C8B-B14F-4D97-AF65-F5344CB8AC3E}">
        <p14:creationId xmlns:p14="http://schemas.microsoft.com/office/powerpoint/2010/main" val="21697279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20" name="Google Shape;372;p15" descr="IMG-20200117-WA0000.jpg"/>
          <p:cNvSpPr/>
          <p:nvPr/>
        </p:nvSpPr>
        <p:spPr>
          <a:xfrm>
            <a:off x="77788" y="-72232"/>
            <a:ext cx="152400" cy="152401"/>
          </a:xfrm>
          <a:prstGeom prst="rect">
            <a:avLst/>
          </a:prstGeom>
          <a:noFill/>
          <a:ln>
            <a:noFill/>
          </a:ln>
        </p:spPr>
        <p:txBody>
          <a:bodyPr spcFirstLastPara="1" wrap="square" lIns="45713" tIns="22850" rIns="45713" bIns="22850" anchor="t" anchorCtr="0">
            <a:noAutofit/>
          </a:bodyPr>
          <a:lstStyle/>
          <a:p>
            <a:pPr algn="ctr"/>
            <a:endParaRPr sz="2500">
              <a:latin typeface="Helvetica Neue"/>
              <a:ea typeface="Helvetica Neue"/>
              <a:cs typeface="Helvetica Neue"/>
              <a:sym typeface="Helvetica Neue"/>
            </a:endParaRPr>
          </a:p>
        </p:txBody>
      </p:sp>
      <p:pic>
        <p:nvPicPr>
          <p:cNvPr id="6" name="Picture 4" descr="Image result for Genomic analysis of Andamanese provides insights into ancient human migration into Asia and adaptation 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4864" y="970548"/>
            <a:ext cx="5041034" cy="4484191"/>
          </a:xfrm>
          <a:prstGeom prst="rect">
            <a:avLst/>
          </a:prstGeom>
          <a:noFill/>
          <a:extLst>
            <a:ext uri="{909E8E84-426E-40DD-AFC4-6F175D3DCCD1}">
              <a14:hiddenFill xmlns:a14="http://schemas.microsoft.com/office/drawing/2010/main">
                <a:solidFill>
                  <a:srgbClr val="FFFFFF"/>
                </a:solidFill>
              </a14:hiddenFill>
            </a:ext>
          </a:extLst>
        </p:spPr>
      </p:pic>
      <p:sp>
        <p:nvSpPr>
          <p:cNvPr id="7" name="6 Rectángulo"/>
          <p:cNvSpPr/>
          <p:nvPr/>
        </p:nvSpPr>
        <p:spPr>
          <a:xfrm>
            <a:off x="5081996" y="693549"/>
            <a:ext cx="2409668" cy="276999"/>
          </a:xfrm>
          <a:prstGeom prst="rect">
            <a:avLst/>
          </a:prstGeom>
        </p:spPr>
        <p:txBody>
          <a:bodyPr wrap="square">
            <a:spAutoFit/>
          </a:bodyPr>
          <a:lstStyle/>
          <a:p>
            <a:r>
              <a:rPr lang="en-US" sz="1200" i="1" dirty="0"/>
              <a:t>Nat Genet. 2016;48(9):1066-70</a:t>
            </a:r>
          </a:p>
        </p:txBody>
      </p:sp>
      <p:grpSp>
        <p:nvGrpSpPr>
          <p:cNvPr id="15" name="14 Grupo"/>
          <p:cNvGrpSpPr/>
          <p:nvPr/>
        </p:nvGrpSpPr>
        <p:grpSpPr>
          <a:xfrm>
            <a:off x="5500534" y="1399732"/>
            <a:ext cx="4704347" cy="2987400"/>
            <a:chOff x="6329243" y="1689903"/>
            <a:chExt cx="6272461" cy="2987400"/>
          </a:xfrm>
        </p:grpSpPr>
        <p:sp>
          <p:nvSpPr>
            <p:cNvPr id="9" name="8 Flecha derecha"/>
            <p:cNvSpPr/>
            <p:nvPr/>
          </p:nvSpPr>
          <p:spPr>
            <a:xfrm>
              <a:off x="6329243" y="1689903"/>
              <a:ext cx="1307939" cy="39353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9 CuadroTexto"/>
            <p:cNvSpPr txBox="1"/>
            <p:nvPr/>
          </p:nvSpPr>
          <p:spPr>
            <a:xfrm>
              <a:off x="8361079" y="2083442"/>
              <a:ext cx="4234407" cy="369332"/>
            </a:xfrm>
            <a:prstGeom prst="rect">
              <a:avLst/>
            </a:prstGeom>
            <a:noFill/>
          </p:spPr>
          <p:txBody>
            <a:bodyPr wrap="none" rtlCol="0">
              <a:spAutoFit/>
            </a:bodyPr>
            <a:lstStyle/>
            <a:p>
              <a:r>
                <a:rPr lang="en-US" b="1" dirty="0"/>
                <a:t>DOES THIS POPULATION EXIST?</a:t>
              </a:r>
            </a:p>
          </p:txBody>
        </p:sp>
        <p:sp>
          <p:nvSpPr>
            <p:cNvPr id="11" name="10 Flecha arriba"/>
            <p:cNvSpPr/>
            <p:nvPr/>
          </p:nvSpPr>
          <p:spPr>
            <a:xfrm>
              <a:off x="8681008" y="2356919"/>
              <a:ext cx="370390" cy="62935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CuadroTexto"/>
            <p:cNvSpPr txBox="1"/>
            <p:nvPr/>
          </p:nvSpPr>
          <p:spPr>
            <a:xfrm>
              <a:off x="7691653" y="1703392"/>
              <a:ext cx="3151375" cy="369332"/>
            </a:xfrm>
            <a:prstGeom prst="rect">
              <a:avLst/>
            </a:prstGeom>
            <a:noFill/>
          </p:spPr>
          <p:txBody>
            <a:bodyPr wrap="none" rtlCol="0">
              <a:spAutoFit/>
            </a:bodyPr>
            <a:lstStyle/>
            <a:p>
              <a:r>
                <a:rPr lang="en-US" b="1" dirty="0"/>
                <a:t>WHEN DID IT APPEAR?</a:t>
              </a:r>
            </a:p>
          </p:txBody>
        </p:sp>
        <p:sp>
          <p:nvSpPr>
            <p:cNvPr id="13" name="12 Flecha derecha"/>
            <p:cNvSpPr/>
            <p:nvPr/>
          </p:nvSpPr>
          <p:spPr>
            <a:xfrm>
              <a:off x="8361079" y="4145665"/>
              <a:ext cx="841985" cy="39353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13 CuadroTexto"/>
            <p:cNvSpPr txBox="1"/>
            <p:nvPr/>
          </p:nvSpPr>
          <p:spPr>
            <a:xfrm>
              <a:off x="9220009" y="4030972"/>
              <a:ext cx="3381695" cy="646331"/>
            </a:xfrm>
            <a:prstGeom prst="rect">
              <a:avLst/>
            </a:prstGeom>
            <a:noFill/>
          </p:spPr>
          <p:txBody>
            <a:bodyPr wrap="none" rtlCol="0">
              <a:spAutoFit/>
            </a:bodyPr>
            <a:lstStyle/>
            <a:p>
              <a:r>
                <a:rPr lang="en-US" b="1" dirty="0"/>
                <a:t>WHICH IS THE AMOUNT </a:t>
              </a:r>
            </a:p>
            <a:p>
              <a:r>
                <a:rPr lang="en-US" b="1" dirty="0"/>
                <a:t>OF INTROGRESSION?</a:t>
              </a:r>
            </a:p>
          </p:txBody>
        </p:sp>
      </p:grpSp>
      <p:sp>
        <p:nvSpPr>
          <p:cNvPr id="17" name="CuadroTexto 2"/>
          <p:cNvSpPr txBox="1">
            <a:spLocks noGrp="1"/>
          </p:cNvSpPr>
          <p:nvPr>
            <p:ph type="title"/>
          </p:nvPr>
        </p:nvSpPr>
        <p:spPr>
          <a:xfrm>
            <a:off x="1714081" y="6421"/>
            <a:ext cx="8763837" cy="561885"/>
          </a:xfrm>
          <a:prstGeom prst="rect">
            <a:avLst/>
          </a:prstGeom>
          <a:noFill/>
        </p:spPr>
        <p:txBody>
          <a:bodyPr wrap="square" rtlCol="0">
            <a:spAutoFit/>
          </a:bodyPr>
          <a:lstStyle/>
          <a:p>
            <a:pPr algn="ctr">
              <a:lnSpc>
                <a:spcPct val="120000"/>
              </a:lnSpc>
            </a:pPr>
            <a:r>
              <a:rPr lang="es-ES" sz="2800" dirty="0">
                <a:solidFill>
                  <a:srgbClr val="7030A0"/>
                </a:solidFill>
                <a:latin typeface="DIN Alternate Bold"/>
                <a:cs typeface="DIN Alternate Bold"/>
              </a:rPr>
              <a:t>HUMAN EVOLUTION: ANCIENT HISTORY OF ASIA</a:t>
            </a:r>
            <a:endParaRPr lang="es-ES" sz="2400" dirty="0">
              <a:solidFill>
                <a:srgbClr val="7030A0"/>
              </a:solidFill>
              <a:latin typeface="DIN Alternate Bold"/>
              <a:cs typeface="DIN Alternate Bold"/>
            </a:endParaRPr>
          </a:p>
        </p:txBody>
      </p:sp>
    </p:spTree>
    <p:extLst>
      <p:ext uri="{BB962C8B-B14F-4D97-AF65-F5344CB8AC3E}">
        <p14:creationId xmlns:p14="http://schemas.microsoft.com/office/powerpoint/2010/main" val="29735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7" name="Google Shape;372;p15" descr="IMG-20200117-WA0000.jpg"/>
          <p:cNvSpPr/>
          <p:nvPr/>
        </p:nvSpPr>
        <p:spPr>
          <a:xfrm>
            <a:off x="77788" y="-72232"/>
            <a:ext cx="152400" cy="152401"/>
          </a:xfrm>
          <a:prstGeom prst="rect">
            <a:avLst/>
          </a:prstGeom>
          <a:noFill/>
          <a:ln>
            <a:noFill/>
          </a:ln>
        </p:spPr>
        <p:txBody>
          <a:bodyPr spcFirstLastPara="1" wrap="square" lIns="45713" tIns="22850" rIns="45713" bIns="22850" anchor="t" anchorCtr="0">
            <a:noAutofit/>
          </a:bodyPr>
          <a:lstStyle/>
          <a:p>
            <a:pPr algn="ctr"/>
            <a:endParaRPr sz="2500">
              <a:latin typeface="Helvetica Neue"/>
              <a:ea typeface="Helvetica Neue"/>
              <a:cs typeface="Helvetica Neue"/>
              <a:sym typeface="Helvetica Neue"/>
            </a:endParaRPr>
          </a:p>
        </p:txBody>
      </p:sp>
      <p:graphicFrame>
        <p:nvGraphicFramePr>
          <p:cNvPr id="12" name="1 Gráfico"/>
          <p:cNvGraphicFramePr>
            <a:graphicFrameLocks/>
          </p:cNvGraphicFramePr>
          <p:nvPr>
            <p:extLst/>
          </p:nvPr>
        </p:nvGraphicFramePr>
        <p:xfrm>
          <a:off x="5395934" y="1438576"/>
          <a:ext cx="4808338" cy="3846670"/>
        </p:xfrm>
        <a:graphic>
          <a:graphicData uri="http://schemas.openxmlformats.org/drawingml/2006/chart">
            <c:chart xmlns:c="http://schemas.openxmlformats.org/drawingml/2006/chart" xmlns:r="http://schemas.openxmlformats.org/officeDocument/2006/relationships" r:id="rId4"/>
          </a:graphicData>
        </a:graphic>
      </p:graphicFrame>
      <p:sp>
        <p:nvSpPr>
          <p:cNvPr id="3" name="2 CuadroTexto"/>
          <p:cNvSpPr txBox="1"/>
          <p:nvPr/>
        </p:nvSpPr>
        <p:spPr>
          <a:xfrm rot="16200000">
            <a:off x="4759256" y="2657661"/>
            <a:ext cx="909223" cy="369332"/>
          </a:xfrm>
          <a:prstGeom prst="rect">
            <a:avLst/>
          </a:prstGeom>
          <a:noFill/>
        </p:spPr>
        <p:txBody>
          <a:bodyPr wrap="none" rtlCol="0">
            <a:spAutoFit/>
          </a:bodyPr>
          <a:lstStyle/>
          <a:p>
            <a:r>
              <a:rPr lang="en-US" b="1" dirty="0"/>
              <a:t>P(M|D)</a:t>
            </a:r>
          </a:p>
        </p:txBody>
      </p:sp>
      <p:sp>
        <p:nvSpPr>
          <p:cNvPr id="14" name="13 CuadroTexto"/>
          <p:cNvSpPr txBox="1"/>
          <p:nvPr/>
        </p:nvSpPr>
        <p:spPr>
          <a:xfrm>
            <a:off x="7622815" y="5269468"/>
            <a:ext cx="898003" cy="369332"/>
          </a:xfrm>
          <a:prstGeom prst="rect">
            <a:avLst/>
          </a:prstGeom>
          <a:noFill/>
        </p:spPr>
        <p:txBody>
          <a:bodyPr wrap="none" rtlCol="0">
            <a:spAutoFit/>
          </a:bodyPr>
          <a:lstStyle/>
          <a:p>
            <a:r>
              <a:rPr lang="en-US" b="1" dirty="0"/>
              <a:t>MODEL</a:t>
            </a:r>
          </a:p>
        </p:txBody>
      </p:sp>
      <p:sp>
        <p:nvSpPr>
          <p:cNvPr id="10" name="9 Rectángulo"/>
          <p:cNvSpPr/>
          <p:nvPr/>
        </p:nvSpPr>
        <p:spPr>
          <a:xfrm>
            <a:off x="3706267" y="4608710"/>
            <a:ext cx="1095071" cy="126189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p:nvPr/>
        </p:nvPicPr>
        <p:blipFill>
          <a:blip r:embed="rId5" cstate="print">
            <a:extLst>
              <a:ext uri="{28A0092B-C50C-407E-A947-70E740481C1C}">
                <a14:useLocalDpi xmlns:a14="http://schemas.microsoft.com/office/drawing/2010/main" val="0"/>
              </a:ext>
            </a:extLst>
          </a:blip>
          <a:stretch>
            <a:fillRect/>
          </a:stretch>
        </p:blipFill>
        <p:spPr>
          <a:xfrm>
            <a:off x="2590801" y="711216"/>
            <a:ext cx="2210537" cy="5212096"/>
          </a:xfrm>
          <a:prstGeom prst="rect">
            <a:avLst/>
          </a:prstGeom>
        </p:spPr>
      </p:pic>
      <p:sp>
        <p:nvSpPr>
          <p:cNvPr id="11" name="CuadroTexto 2"/>
          <p:cNvSpPr txBox="1">
            <a:spLocks noGrp="1"/>
          </p:cNvSpPr>
          <p:nvPr>
            <p:ph type="title"/>
          </p:nvPr>
        </p:nvSpPr>
        <p:spPr>
          <a:xfrm>
            <a:off x="1714081" y="6421"/>
            <a:ext cx="8763837" cy="561885"/>
          </a:xfrm>
          <a:prstGeom prst="rect">
            <a:avLst/>
          </a:prstGeom>
          <a:noFill/>
        </p:spPr>
        <p:txBody>
          <a:bodyPr wrap="square" rtlCol="0">
            <a:spAutoFit/>
          </a:bodyPr>
          <a:lstStyle/>
          <a:p>
            <a:pPr algn="ctr">
              <a:lnSpc>
                <a:spcPct val="120000"/>
              </a:lnSpc>
            </a:pPr>
            <a:r>
              <a:rPr lang="es-ES" sz="2800" dirty="0">
                <a:solidFill>
                  <a:srgbClr val="7030A0"/>
                </a:solidFill>
                <a:latin typeface="DIN Alternate Bold"/>
                <a:cs typeface="DIN Alternate Bold"/>
              </a:rPr>
              <a:t>HUMAN EVOLUTION: ANCIENT HISTORY OF ASIA</a:t>
            </a:r>
            <a:endParaRPr lang="es-ES" sz="2400" dirty="0">
              <a:solidFill>
                <a:srgbClr val="7030A0"/>
              </a:solidFill>
              <a:latin typeface="DIN Alternate Bold"/>
              <a:cs typeface="DIN Alternate Bold"/>
            </a:endParaRPr>
          </a:p>
        </p:txBody>
      </p:sp>
      <p:cxnSp>
        <p:nvCxnSpPr>
          <p:cNvPr id="18" name="Google Shape;357;p15"/>
          <p:cNvCxnSpPr/>
          <p:nvPr/>
        </p:nvCxnSpPr>
        <p:spPr>
          <a:xfrm>
            <a:off x="725752" y="567423"/>
            <a:ext cx="10740496" cy="1"/>
          </a:xfrm>
          <a:prstGeom prst="straightConnector1">
            <a:avLst/>
          </a:prstGeom>
          <a:noFill/>
          <a:ln w="25400" cap="flat" cmpd="sng">
            <a:solidFill>
              <a:srgbClr val="C9102E"/>
            </a:solidFill>
            <a:prstDash val="solid"/>
            <a:miter lim="400000"/>
            <a:headEnd type="none" w="sm" len="sm"/>
            <a:tailEnd type="none" w="sm" len="sm"/>
          </a:ln>
        </p:spPr>
      </p:cxnSp>
    </p:spTree>
    <p:extLst>
      <p:ext uri="{BB962C8B-B14F-4D97-AF65-F5344CB8AC3E}">
        <p14:creationId xmlns:p14="http://schemas.microsoft.com/office/powerpoint/2010/main" val="94692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2" name="Google Shape;372;p15" descr="IMG-20200117-WA0000.jpg"/>
          <p:cNvSpPr/>
          <p:nvPr/>
        </p:nvSpPr>
        <p:spPr>
          <a:xfrm>
            <a:off x="77788" y="-72232"/>
            <a:ext cx="152400" cy="152401"/>
          </a:xfrm>
          <a:prstGeom prst="rect">
            <a:avLst/>
          </a:prstGeom>
          <a:noFill/>
          <a:ln>
            <a:noFill/>
          </a:ln>
        </p:spPr>
        <p:txBody>
          <a:bodyPr spcFirstLastPara="1" wrap="square" lIns="45713" tIns="22850" rIns="45713" bIns="22850" anchor="t" anchorCtr="0">
            <a:noAutofit/>
          </a:bodyPr>
          <a:lstStyle/>
          <a:p>
            <a:pPr algn="ctr"/>
            <a:endParaRPr sz="2500">
              <a:latin typeface="Helvetica Neue"/>
              <a:ea typeface="Helvetica Neue"/>
              <a:cs typeface="Helvetica Neue"/>
              <a:sym typeface="Helvetica Neue"/>
            </a:endParaRPr>
          </a:p>
        </p:txBody>
      </p:sp>
      <p:sp>
        <p:nvSpPr>
          <p:cNvPr id="2" name="1 CuadroTexto"/>
          <p:cNvSpPr txBox="1"/>
          <p:nvPr/>
        </p:nvSpPr>
        <p:spPr>
          <a:xfrm>
            <a:off x="4094749" y="797823"/>
            <a:ext cx="3967561" cy="276999"/>
          </a:xfrm>
          <a:prstGeom prst="rect">
            <a:avLst/>
          </a:prstGeom>
          <a:noFill/>
        </p:spPr>
        <p:txBody>
          <a:bodyPr wrap="none" rtlCol="0">
            <a:spAutoFit/>
          </a:bodyPr>
          <a:lstStyle/>
          <a:p>
            <a:r>
              <a:rPr lang="en-US" sz="1200" i="1" dirty="0" err="1"/>
              <a:t>Mondal</a:t>
            </a:r>
            <a:r>
              <a:rPr lang="en-US" sz="1200" i="1" dirty="0"/>
              <a:t>, </a:t>
            </a:r>
            <a:r>
              <a:rPr lang="en-US" sz="1200" i="1" dirty="0" err="1"/>
              <a:t>Bertranpetit</a:t>
            </a:r>
            <a:r>
              <a:rPr lang="en-US" sz="1200" i="1" dirty="0"/>
              <a:t> and </a:t>
            </a:r>
            <a:r>
              <a:rPr lang="en-US" sz="1200" b="1" i="1" dirty="0"/>
              <a:t>Lao</a:t>
            </a:r>
            <a:r>
              <a:rPr lang="en-US" sz="1200" i="1" dirty="0"/>
              <a:t>, Nature Communications 2019</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42222"/>
          <a:stretch/>
        </p:blipFill>
        <p:spPr>
          <a:xfrm>
            <a:off x="431458" y="1216729"/>
            <a:ext cx="5181428" cy="423332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t="57442"/>
          <a:stretch/>
        </p:blipFill>
        <p:spPr>
          <a:xfrm>
            <a:off x="5883719" y="1475565"/>
            <a:ext cx="6174175" cy="3715647"/>
          </a:xfrm>
          <a:prstGeom prst="rect">
            <a:avLst/>
          </a:prstGeom>
        </p:spPr>
      </p:pic>
      <p:sp>
        <p:nvSpPr>
          <p:cNvPr id="8" name="CuadroTexto 2"/>
          <p:cNvSpPr txBox="1">
            <a:spLocks noGrp="1"/>
          </p:cNvSpPr>
          <p:nvPr>
            <p:ph type="title"/>
          </p:nvPr>
        </p:nvSpPr>
        <p:spPr>
          <a:xfrm>
            <a:off x="1714081" y="6421"/>
            <a:ext cx="8763837" cy="561885"/>
          </a:xfrm>
          <a:prstGeom prst="rect">
            <a:avLst/>
          </a:prstGeom>
          <a:noFill/>
        </p:spPr>
        <p:txBody>
          <a:bodyPr wrap="square" rtlCol="0">
            <a:spAutoFit/>
          </a:bodyPr>
          <a:lstStyle/>
          <a:p>
            <a:pPr algn="ctr">
              <a:lnSpc>
                <a:spcPct val="120000"/>
              </a:lnSpc>
            </a:pPr>
            <a:r>
              <a:rPr lang="es-ES" sz="2800" dirty="0">
                <a:solidFill>
                  <a:srgbClr val="7030A0"/>
                </a:solidFill>
                <a:latin typeface="DIN Alternate Bold"/>
                <a:cs typeface="DIN Alternate Bold"/>
              </a:rPr>
              <a:t>HUMAN EVOLUTION: ANCIENT HISTORY OF ASIA</a:t>
            </a:r>
            <a:endParaRPr lang="es-ES" sz="2400" dirty="0">
              <a:solidFill>
                <a:srgbClr val="7030A0"/>
              </a:solidFill>
              <a:latin typeface="DIN Alternate Bold"/>
              <a:cs typeface="DIN Alternate Bold"/>
            </a:endParaRPr>
          </a:p>
        </p:txBody>
      </p:sp>
      <p:cxnSp>
        <p:nvCxnSpPr>
          <p:cNvPr id="13" name="Google Shape;357;p15"/>
          <p:cNvCxnSpPr/>
          <p:nvPr/>
        </p:nvCxnSpPr>
        <p:spPr>
          <a:xfrm>
            <a:off x="725752" y="567423"/>
            <a:ext cx="10740496" cy="1"/>
          </a:xfrm>
          <a:prstGeom prst="straightConnector1">
            <a:avLst/>
          </a:prstGeom>
          <a:noFill/>
          <a:ln w="25400" cap="flat" cmpd="sng">
            <a:solidFill>
              <a:srgbClr val="C9102E"/>
            </a:solidFill>
            <a:prstDash val="solid"/>
            <a:miter lim="400000"/>
            <a:headEnd type="none" w="sm" len="sm"/>
            <a:tailEnd type="none" w="sm" len="sm"/>
          </a:ln>
        </p:spPr>
      </p:cxnSp>
    </p:spTree>
    <p:extLst>
      <p:ext uri="{BB962C8B-B14F-4D97-AF65-F5344CB8AC3E}">
        <p14:creationId xmlns:p14="http://schemas.microsoft.com/office/powerpoint/2010/main" val="1013357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8"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1" name="Google Shape;372;p15" descr="IMG-20200117-WA0000.jpg"/>
          <p:cNvSpPr/>
          <p:nvPr/>
        </p:nvSpPr>
        <p:spPr>
          <a:xfrm>
            <a:off x="77788" y="-72232"/>
            <a:ext cx="152400" cy="152401"/>
          </a:xfrm>
          <a:prstGeom prst="rect">
            <a:avLst/>
          </a:prstGeom>
          <a:noFill/>
          <a:ln>
            <a:noFill/>
          </a:ln>
        </p:spPr>
        <p:txBody>
          <a:bodyPr spcFirstLastPara="1" wrap="square" lIns="45713" tIns="22850" rIns="45713" bIns="22850" anchor="t" anchorCtr="0">
            <a:noAutofit/>
          </a:bodyPr>
          <a:lstStyle/>
          <a:p>
            <a:pPr algn="ctr"/>
            <a:endParaRPr sz="2500">
              <a:latin typeface="Helvetica Neue"/>
              <a:ea typeface="Helvetica Neue"/>
              <a:cs typeface="Helvetica Neue"/>
              <a:sym typeface="Helvetica Neue"/>
            </a:endParaRPr>
          </a:p>
        </p:txBody>
      </p:sp>
      <p:sp>
        <p:nvSpPr>
          <p:cNvPr id="9" name="8 Rectángulo"/>
          <p:cNvSpPr/>
          <p:nvPr/>
        </p:nvSpPr>
        <p:spPr>
          <a:xfrm>
            <a:off x="4363453" y="645695"/>
            <a:ext cx="4114800" cy="276999"/>
          </a:xfrm>
          <a:prstGeom prst="rect">
            <a:avLst/>
          </a:prstGeom>
        </p:spPr>
        <p:txBody>
          <a:bodyPr wrap="square">
            <a:spAutoFit/>
          </a:bodyPr>
          <a:lstStyle/>
          <a:p>
            <a:r>
              <a:rPr lang="en-US" sz="1200" i="1" dirty="0" err="1"/>
              <a:t>Llorente-Galdos</a:t>
            </a:r>
            <a:r>
              <a:rPr lang="en-US" sz="1200" i="1" dirty="0"/>
              <a:t>, Lao O, Serra Vidal et al, Genome Biology 2019</a:t>
            </a:r>
          </a:p>
        </p:txBody>
      </p:sp>
      <p:pic>
        <p:nvPicPr>
          <p:cNvPr id="3" name="Content Placeholder 2"/>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010340" y="1026695"/>
            <a:ext cx="8059027" cy="4525963"/>
          </a:xfrm>
        </p:spPr>
      </p:pic>
      <p:sp>
        <p:nvSpPr>
          <p:cNvPr id="7" name="CuadroTexto 2"/>
          <p:cNvSpPr txBox="1">
            <a:spLocks noGrp="1"/>
          </p:cNvSpPr>
          <p:nvPr>
            <p:ph type="title"/>
          </p:nvPr>
        </p:nvSpPr>
        <p:spPr>
          <a:xfrm>
            <a:off x="1229838" y="-15703"/>
            <a:ext cx="9752167" cy="609398"/>
          </a:xfrm>
          <a:prstGeom prst="rect">
            <a:avLst/>
          </a:prstGeom>
          <a:noFill/>
        </p:spPr>
        <p:txBody>
          <a:bodyPr wrap="square" rtlCol="0">
            <a:spAutoFit/>
          </a:bodyPr>
          <a:lstStyle/>
          <a:p>
            <a:pPr algn="ctr">
              <a:lnSpc>
                <a:spcPct val="120000"/>
              </a:lnSpc>
            </a:pPr>
            <a:r>
              <a:rPr lang="es-ES" sz="2800" dirty="0">
                <a:solidFill>
                  <a:srgbClr val="7030A0"/>
                </a:solidFill>
                <a:latin typeface="DIN Alternate Bold"/>
                <a:cs typeface="DIN Alternate Bold"/>
              </a:rPr>
              <a:t>HUMAN EVOLUTION: ANCIENT HISTORY OF AFRICA</a:t>
            </a:r>
            <a:endParaRPr lang="es-ES" sz="2400" dirty="0">
              <a:solidFill>
                <a:srgbClr val="7030A0"/>
              </a:solidFill>
              <a:latin typeface="DIN Alternate Bold"/>
              <a:cs typeface="DIN Alternate Bold"/>
            </a:endParaRPr>
          </a:p>
        </p:txBody>
      </p:sp>
      <p:cxnSp>
        <p:nvCxnSpPr>
          <p:cNvPr id="12" name="Google Shape;357;p15"/>
          <p:cNvCxnSpPr/>
          <p:nvPr/>
        </p:nvCxnSpPr>
        <p:spPr>
          <a:xfrm>
            <a:off x="725752" y="567423"/>
            <a:ext cx="10740496" cy="1"/>
          </a:xfrm>
          <a:prstGeom prst="straightConnector1">
            <a:avLst/>
          </a:prstGeom>
          <a:noFill/>
          <a:ln w="25400" cap="flat" cmpd="sng">
            <a:solidFill>
              <a:srgbClr val="C9102E"/>
            </a:solidFill>
            <a:prstDash val="solid"/>
            <a:miter lim="400000"/>
            <a:headEnd type="none" w="sm" len="sm"/>
            <a:tailEnd type="none" w="sm" len="sm"/>
          </a:ln>
        </p:spPr>
      </p:cxnSp>
    </p:spTree>
    <p:extLst>
      <p:ext uri="{BB962C8B-B14F-4D97-AF65-F5344CB8AC3E}">
        <p14:creationId xmlns:p14="http://schemas.microsoft.com/office/powerpoint/2010/main" val="3911961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1"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2" name="Google Shape;372;p15" descr="IMG-20200117-WA0000.jpg"/>
          <p:cNvSpPr/>
          <p:nvPr/>
        </p:nvSpPr>
        <p:spPr>
          <a:xfrm>
            <a:off x="77788" y="-72232"/>
            <a:ext cx="152400" cy="152401"/>
          </a:xfrm>
          <a:prstGeom prst="rect">
            <a:avLst/>
          </a:prstGeom>
          <a:noFill/>
          <a:ln>
            <a:noFill/>
          </a:ln>
        </p:spPr>
        <p:txBody>
          <a:bodyPr spcFirstLastPara="1" wrap="square" lIns="45713" tIns="22850" rIns="45713" bIns="22850" anchor="t" anchorCtr="0">
            <a:noAutofit/>
          </a:bodyPr>
          <a:lstStyle/>
          <a:p>
            <a:pPr algn="ctr"/>
            <a:endParaRPr sz="2500">
              <a:latin typeface="Helvetica Neue"/>
              <a:ea typeface="Helvetica Neue"/>
              <a:cs typeface="Helvetica Neue"/>
              <a:sym typeface="Helvetica Neue"/>
            </a:endParaRPr>
          </a:p>
        </p:txBody>
      </p:sp>
      <p:sp>
        <p:nvSpPr>
          <p:cNvPr id="9" name="8 Rectángulo"/>
          <p:cNvSpPr/>
          <p:nvPr/>
        </p:nvSpPr>
        <p:spPr>
          <a:xfrm>
            <a:off x="4363453" y="645695"/>
            <a:ext cx="4114800" cy="276999"/>
          </a:xfrm>
          <a:prstGeom prst="rect">
            <a:avLst/>
          </a:prstGeom>
        </p:spPr>
        <p:txBody>
          <a:bodyPr wrap="square">
            <a:spAutoFit/>
          </a:bodyPr>
          <a:lstStyle/>
          <a:p>
            <a:r>
              <a:rPr lang="en-US" sz="1200" i="1" dirty="0" err="1"/>
              <a:t>Celemente</a:t>
            </a:r>
            <a:r>
              <a:rPr lang="en-US" sz="1200" i="1" dirty="0"/>
              <a:t>, </a:t>
            </a:r>
            <a:r>
              <a:rPr lang="en-US" sz="1200" i="1" dirty="0" err="1"/>
              <a:t>Unterlander</a:t>
            </a:r>
            <a:r>
              <a:rPr lang="en-US" sz="1200" i="1" dirty="0"/>
              <a:t> , </a:t>
            </a:r>
            <a:r>
              <a:rPr lang="en-US" sz="1200" b="1" i="1" dirty="0"/>
              <a:t>Dolgova</a:t>
            </a:r>
            <a:r>
              <a:rPr lang="en-US" sz="1200" i="1" dirty="0"/>
              <a:t> et al, Cell 2021</a:t>
            </a:r>
          </a:p>
        </p:txBody>
      </p:sp>
      <p:sp>
        <p:nvSpPr>
          <p:cNvPr id="7" name="CuadroTexto 2"/>
          <p:cNvSpPr txBox="1">
            <a:spLocks noGrp="1"/>
          </p:cNvSpPr>
          <p:nvPr>
            <p:ph type="title"/>
          </p:nvPr>
        </p:nvSpPr>
        <p:spPr>
          <a:xfrm>
            <a:off x="1714081" y="-17335"/>
            <a:ext cx="9387928" cy="609398"/>
          </a:xfrm>
          <a:prstGeom prst="rect">
            <a:avLst/>
          </a:prstGeom>
          <a:noFill/>
        </p:spPr>
        <p:txBody>
          <a:bodyPr wrap="square" rtlCol="0">
            <a:spAutoFit/>
          </a:bodyPr>
          <a:lstStyle/>
          <a:p>
            <a:pPr algn="ctr">
              <a:lnSpc>
                <a:spcPct val="120000"/>
              </a:lnSpc>
            </a:pPr>
            <a:r>
              <a:rPr lang="es-ES" sz="2800" dirty="0">
                <a:solidFill>
                  <a:srgbClr val="7030A0"/>
                </a:solidFill>
                <a:latin typeface="DIN Alternate Bold"/>
                <a:cs typeface="DIN Alternate Bold"/>
              </a:rPr>
              <a:t>HUMAN EVOLUTION: ANCIENT HISTORY OF AEGEAN</a:t>
            </a:r>
            <a:endParaRPr lang="es-ES" sz="2400" dirty="0">
              <a:solidFill>
                <a:srgbClr val="7030A0"/>
              </a:solidFill>
              <a:latin typeface="DIN Alternate Bold"/>
              <a:cs typeface="DIN Alternate Bold"/>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7089" y="1011937"/>
            <a:ext cx="4254133" cy="4822131"/>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93671" y="1313680"/>
            <a:ext cx="3274470" cy="4218643"/>
          </a:xfrm>
          <a:prstGeom prst="rect">
            <a:avLst/>
          </a:prstGeom>
        </p:spPr>
      </p:pic>
      <p:cxnSp>
        <p:nvCxnSpPr>
          <p:cNvPr id="13" name="Google Shape;357;p15"/>
          <p:cNvCxnSpPr/>
          <p:nvPr/>
        </p:nvCxnSpPr>
        <p:spPr>
          <a:xfrm>
            <a:off x="725752" y="567423"/>
            <a:ext cx="10740496" cy="1"/>
          </a:xfrm>
          <a:prstGeom prst="straightConnector1">
            <a:avLst/>
          </a:prstGeom>
          <a:noFill/>
          <a:ln w="25400" cap="flat" cmpd="sng">
            <a:solidFill>
              <a:srgbClr val="C9102E"/>
            </a:solidFill>
            <a:prstDash val="solid"/>
            <a:miter lim="400000"/>
            <a:headEnd type="none" w="sm" len="sm"/>
            <a:tailEnd type="none" w="sm" len="sm"/>
          </a:ln>
        </p:spPr>
      </p:cxnSp>
    </p:spTree>
    <p:extLst>
      <p:ext uri="{BB962C8B-B14F-4D97-AF65-F5344CB8AC3E}">
        <p14:creationId xmlns:p14="http://schemas.microsoft.com/office/powerpoint/2010/main" val="718170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o 10"/>
          <p:cNvGrpSpPr/>
          <p:nvPr/>
        </p:nvGrpSpPr>
        <p:grpSpPr>
          <a:xfrm>
            <a:off x="0" y="204500"/>
            <a:ext cx="12211845" cy="6858000"/>
            <a:chOff x="0" y="204500"/>
            <a:chExt cx="12211845" cy="6858000"/>
          </a:xfrm>
        </p:grpSpPr>
        <p:pic>
          <p:nvPicPr>
            <p:cNvPr id="15"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pic>
        <p:nvPicPr>
          <p:cNvPr id="14"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8" name="CuadroTexto 2"/>
          <p:cNvSpPr txBox="1">
            <a:spLocks/>
          </p:cNvSpPr>
          <p:nvPr/>
        </p:nvSpPr>
        <p:spPr>
          <a:xfrm>
            <a:off x="1217741" y="682995"/>
            <a:ext cx="10210800" cy="49475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400" dirty="0">
                <a:solidFill>
                  <a:srgbClr val="EC6C6A"/>
                </a:solidFill>
                <a:latin typeface="DIN Alternate Bold"/>
                <a:cs typeface="DIN Alternate Bold"/>
              </a:rPr>
              <a:t>TRAINING OF AN ARTIFICIAL NEURAL NETWORK MODEL</a:t>
            </a:r>
          </a:p>
        </p:txBody>
      </p:sp>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4100" y="1620666"/>
            <a:ext cx="3548469" cy="4635448"/>
          </a:xfrm>
          <a:prstGeom prst="rect">
            <a:avLst/>
          </a:prstGeom>
        </p:spPr>
      </p:pic>
      <p:sp>
        <p:nvSpPr>
          <p:cNvPr id="12" name="CuadroTexto 11"/>
          <p:cNvSpPr txBox="1"/>
          <p:nvPr/>
        </p:nvSpPr>
        <p:spPr>
          <a:xfrm>
            <a:off x="4804347" y="1177746"/>
            <a:ext cx="1521507" cy="369332"/>
          </a:xfrm>
          <a:prstGeom prst="rect">
            <a:avLst/>
          </a:prstGeom>
          <a:noFill/>
        </p:spPr>
        <p:txBody>
          <a:bodyPr wrap="none" rtlCol="0">
            <a:spAutoFit/>
          </a:bodyPr>
          <a:lstStyle/>
          <a:p>
            <a:r>
              <a:rPr lang="es-ES" i="1" dirty="0"/>
              <a:t>Xin et al, NRG</a:t>
            </a:r>
          </a:p>
        </p:txBody>
      </p:sp>
      <p:sp>
        <p:nvSpPr>
          <p:cNvPr id="9"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LIMITS OF AI</a:t>
            </a:r>
          </a:p>
        </p:txBody>
      </p:sp>
    </p:spTree>
    <p:extLst>
      <p:ext uri="{BB962C8B-B14F-4D97-AF65-F5344CB8AC3E}">
        <p14:creationId xmlns:p14="http://schemas.microsoft.com/office/powerpoint/2010/main" val="1533022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p:cNvGrpSpPr/>
          <p:nvPr/>
        </p:nvGrpSpPr>
        <p:grpSpPr>
          <a:xfrm>
            <a:off x="0" y="204500"/>
            <a:ext cx="12211845" cy="6858000"/>
            <a:chOff x="0" y="204500"/>
            <a:chExt cx="12211845" cy="6858000"/>
          </a:xfrm>
        </p:grpSpPr>
        <p:pic>
          <p:nvPicPr>
            <p:cNvPr id="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pic>
        <p:nvPicPr>
          <p:cNvPr id="3" name="Imagen 2"/>
          <p:cNvPicPr>
            <a:picLocks noChangeAspect="1"/>
          </p:cNvPicPr>
          <p:nvPr/>
        </p:nvPicPr>
        <p:blipFill>
          <a:blip r:embed="rId4"/>
          <a:stretch>
            <a:fillRect/>
          </a:stretch>
        </p:blipFill>
        <p:spPr>
          <a:xfrm>
            <a:off x="2831335" y="1040497"/>
            <a:ext cx="6984694" cy="4672194"/>
          </a:xfrm>
          <a:prstGeom prst="rect">
            <a:avLst/>
          </a:prstGeom>
        </p:spPr>
      </p:pic>
      <p:sp>
        <p:nvSpPr>
          <p:cNvPr id="4" name="CuadroTexto 3"/>
          <p:cNvSpPr txBox="1"/>
          <p:nvPr/>
        </p:nvSpPr>
        <p:spPr>
          <a:xfrm>
            <a:off x="4891489" y="5811563"/>
            <a:ext cx="1840953" cy="369332"/>
          </a:xfrm>
          <a:prstGeom prst="rect">
            <a:avLst/>
          </a:prstGeom>
          <a:noFill/>
        </p:spPr>
        <p:txBody>
          <a:bodyPr wrap="none" rtlCol="0">
            <a:spAutoFit/>
          </a:bodyPr>
          <a:lstStyle/>
          <a:p>
            <a:r>
              <a:rPr lang="es-ES" i="1" dirty="0" err="1"/>
              <a:t>Strubel</a:t>
            </a:r>
            <a:r>
              <a:rPr lang="es-ES" i="1" dirty="0"/>
              <a:t> et al 2019</a:t>
            </a:r>
          </a:p>
        </p:txBody>
      </p:sp>
      <p:pic>
        <p:nvPicPr>
          <p:cNvPr id="12" name="Imagen 11"/>
          <p:cNvPicPr>
            <a:picLocks noChangeAspect="1"/>
          </p:cNvPicPr>
          <p:nvPr/>
        </p:nvPicPr>
        <p:blipFill>
          <a:blip r:embed="rId5"/>
          <a:stretch>
            <a:fillRect/>
          </a:stretch>
        </p:blipFill>
        <p:spPr>
          <a:xfrm>
            <a:off x="-8080" y="1979352"/>
            <a:ext cx="12200080" cy="3645062"/>
          </a:xfrm>
          <a:prstGeom prst="rect">
            <a:avLst/>
          </a:prstGeom>
          <a:effectLst>
            <a:softEdge rad="152400"/>
          </a:effectLst>
        </p:spPr>
      </p:pic>
      <p:sp>
        <p:nvSpPr>
          <p:cNvPr id="11"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LIMITS OF AI</a:t>
            </a:r>
          </a:p>
        </p:txBody>
      </p:sp>
    </p:spTree>
    <p:extLst>
      <p:ext uri="{BB962C8B-B14F-4D97-AF65-F5344CB8AC3E}">
        <p14:creationId xmlns:p14="http://schemas.microsoft.com/office/powerpoint/2010/main" val="131231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204500"/>
            <a:ext cx="12211845" cy="6858000"/>
            <a:chOff x="0" y="204500"/>
            <a:chExt cx="12211845" cy="6858000"/>
          </a:xfrm>
        </p:grpSpPr>
        <p:pic>
          <p:nvPicPr>
            <p:cNvPr id="11"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2"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8946" y="380718"/>
            <a:ext cx="5902035" cy="5730183"/>
          </a:xfrm>
          <a:prstGeom prst="rect">
            <a:avLst/>
          </a:prstGeom>
        </p:spPr>
      </p:pic>
      <p:sp>
        <p:nvSpPr>
          <p:cNvPr id="14" name="4 Rectángulo"/>
          <p:cNvSpPr/>
          <p:nvPr/>
        </p:nvSpPr>
        <p:spPr>
          <a:xfrm>
            <a:off x="2472982" y="512594"/>
            <a:ext cx="1492716" cy="394210"/>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BLACK BOX</a:t>
            </a:r>
          </a:p>
        </p:txBody>
      </p:sp>
      <p:sp>
        <p:nvSpPr>
          <p:cNvPr id="9" name="Oval Callout 8"/>
          <p:cNvSpPr/>
          <p:nvPr/>
        </p:nvSpPr>
        <p:spPr>
          <a:xfrm>
            <a:off x="254524" y="1281101"/>
            <a:ext cx="3374796" cy="1980573"/>
          </a:xfrm>
          <a:prstGeom prst="wedgeEllipseCallout">
            <a:avLst>
              <a:gd name="adj1" fmla="val 62016"/>
              <a:gd name="adj2" fmla="val 52356"/>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rPr>
              <a:t>“You cannot understand why I am getting these results”</a:t>
            </a:r>
          </a:p>
        </p:txBody>
      </p:sp>
      <p:sp>
        <p:nvSpPr>
          <p:cNvPr id="10"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LIMITS OF AI</a:t>
            </a:r>
          </a:p>
        </p:txBody>
      </p:sp>
    </p:spTree>
    <p:extLst>
      <p:ext uri="{BB962C8B-B14F-4D97-AF65-F5344CB8AC3E}">
        <p14:creationId xmlns:p14="http://schemas.microsoft.com/office/powerpoint/2010/main" val="216178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204500"/>
            <a:ext cx="12211845" cy="6858000"/>
            <a:chOff x="0" y="204500"/>
            <a:chExt cx="12211845" cy="6858000"/>
          </a:xfrm>
        </p:grpSpPr>
        <p:pic>
          <p:nvPicPr>
            <p:cNvPr id="9"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1"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sp>
        <p:nvSpPr>
          <p:cNvPr id="14" name="4 Rectángulo"/>
          <p:cNvSpPr/>
          <p:nvPr/>
        </p:nvSpPr>
        <p:spPr>
          <a:xfrm>
            <a:off x="2472982" y="512594"/>
            <a:ext cx="1492716" cy="394210"/>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BLACK BOX</a:t>
            </a:r>
          </a:p>
        </p:txBody>
      </p:sp>
      <p:pic>
        <p:nvPicPr>
          <p:cNvPr id="5" name="Picture 4"/>
          <p:cNvPicPr>
            <a:picLocks noChangeAspect="1"/>
          </p:cNvPicPr>
          <p:nvPr/>
        </p:nvPicPr>
        <p:blipFill rotWithShape="1">
          <a:blip r:embed="rId4"/>
          <a:srcRect l="10952" t="33810" r="34763" b="33809"/>
          <a:stretch/>
        </p:blipFill>
        <p:spPr>
          <a:xfrm>
            <a:off x="825952" y="1477721"/>
            <a:ext cx="9927773" cy="333102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46591"/>
          <a:stretch/>
        </p:blipFill>
        <p:spPr>
          <a:xfrm>
            <a:off x="7437748" y="1607643"/>
            <a:ext cx="3233798" cy="3144066"/>
          </a:xfrm>
          <a:prstGeom prst="rect">
            <a:avLst/>
          </a:prstGeom>
        </p:spPr>
      </p:pic>
      <p:sp>
        <p:nvSpPr>
          <p:cNvPr id="10"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LIMITS OF AI</a:t>
            </a:r>
          </a:p>
        </p:txBody>
      </p:sp>
    </p:spTree>
    <p:extLst>
      <p:ext uri="{BB962C8B-B14F-4D97-AF65-F5344CB8AC3E}">
        <p14:creationId xmlns:p14="http://schemas.microsoft.com/office/powerpoint/2010/main" val="94128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7"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33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4" t="14346" r="22311" b="8045"/>
          <a:stretch/>
        </p:blipFill>
        <p:spPr bwMode="auto">
          <a:xfrm>
            <a:off x="2895600" y="2133601"/>
            <a:ext cx="6438717" cy="4116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p:cNvSpPr txBox="1"/>
              <p:nvPr/>
            </p:nvSpPr>
            <p:spPr>
              <a:xfrm>
                <a:off x="2124683" y="3563481"/>
                <a:ext cx="7709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124683" y="3563481"/>
                <a:ext cx="770917" cy="276999"/>
              </a:xfrm>
              <a:prstGeom prst="rect">
                <a:avLst/>
              </a:prstGeom>
              <a:blipFill>
                <a:blip r:embed="rId5"/>
                <a:stretch>
                  <a:fillRect l="-7143" t="-4444" r="-11111" b="-35556"/>
                </a:stretch>
              </a:blipFill>
            </p:spPr>
            <p:txBody>
              <a:bodyPr/>
              <a:lstStyle/>
              <a:p>
                <a:r>
                  <a:rPr lang="en-US">
                    <a:noFill/>
                  </a:rPr>
                  <a:t> </a:t>
                </a:r>
              </a:p>
            </p:txBody>
          </p:sp>
        </mc:Fallback>
      </mc:AlternateContent>
      <p:sp>
        <p:nvSpPr>
          <p:cNvPr id="12" name="1 Título"/>
          <p:cNvSpPr>
            <a:spLocks noGrp="1"/>
          </p:cNvSpPr>
          <p:nvPr>
            <p:ph type="title"/>
          </p:nvPr>
        </p:nvSpPr>
        <p:spPr>
          <a:xfrm>
            <a:off x="296090" y="23018"/>
            <a:ext cx="11982995" cy="1325563"/>
          </a:xfrm>
        </p:spPr>
        <p:txBody>
          <a:bodyPr>
            <a:normAutofit/>
          </a:bodyPr>
          <a:lstStyle/>
          <a:p>
            <a:pPr algn="ctr"/>
            <a:r>
              <a:rPr lang="en-US" dirty="0">
                <a:solidFill>
                  <a:schemeClr val="accent4">
                    <a:lumMod val="60000"/>
                    <a:lumOff val="40000"/>
                  </a:schemeClr>
                </a:solidFill>
                <a:latin typeface="Goudy Stout" panose="0202090407030B020401" pitchFamily="18" charset="0"/>
              </a:rPr>
              <a:t>A BAYESIAN VIEW</a:t>
            </a:r>
          </a:p>
        </p:txBody>
      </p:sp>
      <p:sp>
        <p:nvSpPr>
          <p:cNvPr id="4" name="TextBox 3"/>
          <p:cNvSpPr txBox="1"/>
          <p:nvPr/>
        </p:nvSpPr>
        <p:spPr>
          <a:xfrm>
            <a:off x="5952942" y="2133601"/>
            <a:ext cx="3381375" cy="1200329"/>
          </a:xfrm>
          <a:prstGeom prst="rect">
            <a:avLst/>
          </a:prstGeom>
          <a:noFill/>
        </p:spPr>
        <p:txBody>
          <a:bodyPr wrap="square" rtlCol="0">
            <a:spAutoFit/>
          </a:bodyPr>
          <a:lstStyle/>
          <a:p>
            <a:pPr algn="ctr"/>
            <a:r>
              <a:rPr lang="en-US" b="1" dirty="0">
                <a:latin typeface="Arial Black" panose="020B0A04020102020204" pitchFamily="34" charset="0"/>
              </a:rPr>
              <a:t>Key message:</a:t>
            </a:r>
          </a:p>
          <a:p>
            <a:pPr algn="ctr"/>
            <a:r>
              <a:rPr lang="en-US" dirty="0">
                <a:solidFill>
                  <a:schemeClr val="accent1">
                    <a:lumMod val="75000"/>
                  </a:schemeClr>
                </a:solidFill>
                <a:latin typeface="Arial Black" panose="020B0A04020102020204" pitchFamily="34" charset="0"/>
              </a:rPr>
              <a:t>We do not have a single value, but a distribution of values</a:t>
            </a:r>
          </a:p>
        </p:txBody>
      </p:sp>
    </p:spTree>
    <p:extLst>
      <p:ext uri="{BB962C8B-B14F-4D97-AF65-F5344CB8AC3E}">
        <p14:creationId xmlns:p14="http://schemas.microsoft.com/office/powerpoint/2010/main" val="1321998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p:cNvGrpSpPr/>
          <p:nvPr/>
        </p:nvGrpSpPr>
        <p:grpSpPr>
          <a:xfrm>
            <a:off x="0" y="204500"/>
            <a:ext cx="12211845" cy="6858000"/>
            <a:chOff x="0" y="204500"/>
            <a:chExt cx="12211845" cy="6858000"/>
          </a:xfrm>
        </p:grpSpPr>
        <p:pic>
          <p:nvPicPr>
            <p:cNvPr id="9"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0"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sp>
        <p:nvSpPr>
          <p:cNvPr id="14" name="4 Rectángulo"/>
          <p:cNvSpPr/>
          <p:nvPr/>
        </p:nvSpPr>
        <p:spPr>
          <a:xfrm>
            <a:off x="2472982" y="512594"/>
            <a:ext cx="1492716" cy="394210"/>
          </a:xfrm>
          <a:prstGeom prst="rect">
            <a:avLst/>
          </a:prstGeom>
        </p:spPr>
        <p:txBody>
          <a:bodyPr wrap="none">
            <a:spAutoFit/>
          </a:bodyPr>
          <a:lstStyle/>
          <a:p>
            <a:pPr algn="ctr">
              <a:lnSpc>
                <a:spcPct val="120000"/>
              </a:lnSpc>
            </a:pPr>
            <a:r>
              <a:rPr lang="es-ES" dirty="0">
                <a:solidFill>
                  <a:srgbClr val="EC6C6A"/>
                </a:solidFill>
                <a:latin typeface="DIN Alternate Bold"/>
                <a:cs typeface="DIN Alternate Bold"/>
              </a:rPr>
              <a:t>BLACK BOX</a:t>
            </a:r>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786" y="1128639"/>
            <a:ext cx="9668107" cy="4737374"/>
          </a:xfrm>
          <a:prstGeom prst="rect">
            <a:avLst/>
          </a:prstGeom>
        </p:spPr>
      </p:pic>
      <p:sp>
        <p:nvSpPr>
          <p:cNvPr id="11"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LIMITS OF AI</a:t>
            </a:r>
          </a:p>
        </p:txBody>
      </p:sp>
    </p:spTree>
    <p:extLst>
      <p:ext uri="{BB962C8B-B14F-4D97-AF65-F5344CB8AC3E}">
        <p14:creationId xmlns:p14="http://schemas.microsoft.com/office/powerpoint/2010/main" val="3354586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o 22"/>
          <p:cNvGrpSpPr/>
          <p:nvPr/>
        </p:nvGrpSpPr>
        <p:grpSpPr>
          <a:xfrm>
            <a:off x="0" y="204500"/>
            <a:ext cx="12211845" cy="6858000"/>
            <a:chOff x="0" y="204500"/>
            <a:chExt cx="12211845" cy="6858000"/>
          </a:xfrm>
        </p:grpSpPr>
        <p:pic>
          <p:nvPicPr>
            <p:cNvPr id="2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25"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sp>
        <p:nvSpPr>
          <p:cNvPr id="5" name="Cloud 4"/>
          <p:cNvSpPr/>
          <p:nvPr/>
        </p:nvSpPr>
        <p:spPr>
          <a:xfrm>
            <a:off x="2543472" y="1072112"/>
            <a:ext cx="4733925" cy="2895600"/>
          </a:xfrm>
          <a:prstGeom prst="cloud">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F0000"/>
                </a:solidFill>
                <a:latin typeface="Consolas" panose="020B0609020204030204" pitchFamily="49" charset="0"/>
              </a:rPr>
              <a:t>“</a:t>
            </a:r>
            <a:r>
              <a:rPr lang="en-US" sz="6000" i="1" dirty="0">
                <a:solidFill>
                  <a:srgbClr val="FF0000"/>
                </a:solidFill>
                <a:latin typeface="Consolas" panose="020B0609020204030204" pitchFamily="49" charset="0"/>
              </a:rPr>
              <a:t>Lion</a:t>
            </a:r>
            <a:r>
              <a:rPr lang="en-US" sz="6000" dirty="0">
                <a:solidFill>
                  <a:srgbClr val="FF0000"/>
                </a:solidFill>
                <a:latin typeface="Consolas" panose="020B0609020204030204" pitchFamily="49" charset="0"/>
              </a:rPr>
              <a:t>”</a:t>
            </a:r>
          </a:p>
        </p:txBody>
      </p:sp>
      <p:grpSp>
        <p:nvGrpSpPr>
          <p:cNvPr id="18" name="Group 17"/>
          <p:cNvGrpSpPr/>
          <p:nvPr/>
        </p:nvGrpSpPr>
        <p:grpSpPr>
          <a:xfrm>
            <a:off x="1696044" y="3377254"/>
            <a:ext cx="10299125" cy="3175639"/>
            <a:chOff x="1696044" y="3260024"/>
            <a:chExt cx="10299125" cy="3175639"/>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750" r="5416"/>
            <a:stretch/>
          </p:blipFill>
          <p:spPr>
            <a:xfrm>
              <a:off x="1696044" y="5023645"/>
              <a:ext cx="1694856" cy="1393032"/>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t="4289" r="15310" b="44257"/>
            <a:stretch/>
          </p:blipFill>
          <p:spPr>
            <a:xfrm>
              <a:off x="4164214" y="5023645"/>
              <a:ext cx="1550786" cy="1412018"/>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25938" r="17083"/>
            <a:stretch/>
          </p:blipFill>
          <p:spPr>
            <a:xfrm>
              <a:off x="6699794" y="5023645"/>
              <a:ext cx="1058318" cy="1393032"/>
            </a:xfrm>
            <a:prstGeom prst="rect">
              <a:avLst/>
            </a:prstGeom>
          </p:spPr>
        </p:pic>
        <p:sp>
          <p:nvSpPr>
            <p:cNvPr id="12" name="TextBox 11"/>
            <p:cNvSpPr txBox="1"/>
            <p:nvPr/>
          </p:nvSpPr>
          <p:spPr>
            <a:xfrm>
              <a:off x="7758112" y="4151591"/>
              <a:ext cx="4237057" cy="369332"/>
            </a:xfrm>
            <a:prstGeom prst="rect">
              <a:avLst/>
            </a:prstGeom>
            <a:noFill/>
          </p:spPr>
          <p:txBody>
            <a:bodyPr wrap="none" rtlCol="0">
              <a:spAutoFit/>
            </a:bodyPr>
            <a:lstStyle/>
            <a:p>
              <a:r>
                <a:rPr lang="en-US" dirty="0">
                  <a:latin typeface="Consolas" panose="020B0609020204030204" pitchFamily="49" charset="0"/>
                </a:rPr>
                <a:t>“</a:t>
              </a:r>
              <a:r>
                <a:rPr lang="en-US" i="1" dirty="0">
                  <a:latin typeface="Consolas" panose="020B0609020204030204" pitchFamily="49" charset="0"/>
                </a:rPr>
                <a:t>Physical</a:t>
              </a:r>
              <a:r>
                <a:rPr lang="en-US" dirty="0">
                  <a:latin typeface="Consolas" panose="020B0609020204030204" pitchFamily="49" charset="0"/>
                </a:rPr>
                <a:t> realization of a Lion”</a:t>
              </a:r>
            </a:p>
          </p:txBody>
        </p:sp>
        <p:sp>
          <p:nvSpPr>
            <p:cNvPr id="15" name="Down Arrow 14"/>
            <p:cNvSpPr/>
            <p:nvPr/>
          </p:nvSpPr>
          <p:spPr>
            <a:xfrm rot="2267204">
              <a:off x="2673080" y="3355062"/>
              <a:ext cx="419901" cy="169262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4738583" y="3840957"/>
              <a:ext cx="419901" cy="114837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rot="19756583">
              <a:off x="6604822" y="3260024"/>
              <a:ext cx="419901" cy="169262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7923146" y="5344234"/>
            <a:ext cx="4237058" cy="646331"/>
          </a:xfrm>
          <a:prstGeom prst="rect">
            <a:avLst/>
          </a:prstGeom>
          <a:noFill/>
        </p:spPr>
        <p:txBody>
          <a:bodyPr wrap="none" rtlCol="0">
            <a:spAutoFit/>
          </a:bodyPr>
          <a:lstStyle/>
          <a:p>
            <a:pPr algn="ctr"/>
            <a:r>
              <a:rPr lang="en-US" b="1" dirty="0">
                <a:solidFill>
                  <a:srgbClr val="FF0000"/>
                </a:solidFill>
                <a:latin typeface="Consolas" panose="020B0609020204030204" pitchFamily="49" charset="0"/>
              </a:rPr>
              <a:t>“Data that we see”</a:t>
            </a:r>
          </a:p>
          <a:p>
            <a:pPr algn="ctr"/>
            <a:r>
              <a:rPr lang="en-US" b="1" dirty="0">
                <a:solidFill>
                  <a:srgbClr val="FF0000"/>
                </a:solidFill>
                <a:latin typeface="Consolas" panose="020B0609020204030204" pitchFamily="49" charset="0"/>
              </a:rPr>
              <a:t>(</a:t>
            </a:r>
            <a:r>
              <a:rPr lang="en-US" b="1" u="sng" dirty="0">
                <a:solidFill>
                  <a:srgbClr val="FF0000"/>
                </a:solidFill>
                <a:latin typeface="Consolas" panose="020B0609020204030204" pitchFamily="49" charset="0"/>
              </a:rPr>
              <a:t>Specific</a:t>
            </a:r>
            <a:r>
              <a:rPr lang="en-US" b="1" dirty="0">
                <a:solidFill>
                  <a:srgbClr val="FF0000"/>
                </a:solidFill>
                <a:latin typeface="Consolas" panose="020B0609020204030204" pitchFamily="49" charset="0"/>
              </a:rPr>
              <a:t> of the dataset we use)</a:t>
            </a:r>
          </a:p>
        </p:txBody>
      </p:sp>
      <p:sp>
        <p:nvSpPr>
          <p:cNvPr id="21" name="TextBox 20"/>
          <p:cNvSpPr txBox="1"/>
          <p:nvPr/>
        </p:nvSpPr>
        <p:spPr>
          <a:xfrm>
            <a:off x="206658" y="575169"/>
            <a:ext cx="3983784" cy="646331"/>
          </a:xfrm>
          <a:prstGeom prst="rect">
            <a:avLst/>
          </a:prstGeom>
          <a:noFill/>
        </p:spPr>
        <p:txBody>
          <a:bodyPr wrap="none" rtlCol="0">
            <a:spAutoFit/>
          </a:bodyPr>
          <a:lstStyle/>
          <a:p>
            <a:pPr algn="ctr"/>
            <a:r>
              <a:rPr lang="en-US" b="1" dirty="0">
                <a:solidFill>
                  <a:srgbClr val="00B0F0"/>
                </a:solidFill>
                <a:latin typeface="Consolas" panose="020B0609020204030204" pitchFamily="49" charset="0"/>
              </a:rPr>
              <a:t>“Model that produced the data”</a:t>
            </a:r>
          </a:p>
          <a:p>
            <a:pPr algn="ctr"/>
            <a:r>
              <a:rPr lang="en-US" b="1" dirty="0">
                <a:solidFill>
                  <a:srgbClr val="00B0F0"/>
                </a:solidFill>
                <a:latin typeface="Consolas" panose="020B0609020204030204" pitchFamily="49" charset="0"/>
              </a:rPr>
              <a:t>(Generalizes ANY dataset)</a:t>
            </a:r>
          </a:p>
        </p:txBody>
      </p:sp>
      <p:sp>
        <p:nvSpPr>
          <p:cNvPr id="22" name="Curved Left Arrow 21"/>
          <p:cNvSpPr/>
          <p:nvPr/>
        </p:nvSpPr>
        <p:spPr>
          <a:xfrm rot="10800000">
            <a:off x="165213" y="2155580"/>
            <a:ext cx="1463561" cy="397192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uadroTexto 2"/>
          <p:cNvSpPr txBox="1">
            <a:spLocks noGrp="1"/>
          </p:cNvSpPr>
          <p:nvPr>
            <p:ph type="title"/>
          </p:nvPr>
        </p:nvSpPr>
        <p:spPr>
          <a:xfrm>
            <a:off x="1981200" y="-4819"/>
            <a:ext cx="8229600" cy="587853"/>
          </a:xfrm>
          <a:prstGeom prst="rect">
            <a:avLst/>
          </a:prstGeom>
          <a:noFill/>
        </p:spPr>
        <p:txBody>
          <a:bodyPr wrap="square" rtlCol="0">
            <a:spAutoFit/>
          </a:bodyPr>
          <a:lstStyle/>
          <a:p>
            <a:pPr algn="ctr">
              <a:lnSpc>
                <a:spcPct val="120000"/>
              </a:lnSpc>
            </a:pPr>
            <a:r>
              <a:rPr lang="es-ES" sz="2800" b="1" dirty="0">
                <a:solidFill>
                  <a:srgbClr val="EC6C6A"/>
                </a:solidFill>
                <a:latin typeface="Goudy Stout" panose="0202090407030B020401" pitchFamily="18" charset="0"/>
                <a:cs typeface="DIN Alternate Bold"/>
              </a:rPr>
              <a:t>SAMPLE DEPENDENCE</a:t>
            </a:r>
            <a:endParaRPr lang="es-ES" sz="2400" b="1" dirty="0">
              <a:solidFill>
                <a:srgbClr val="EC6C6A"/>
              </a:solidFill>
              <a:latin typeface="Goudy Stout" panose="0202090407030B020401" pitchFamily="18" charset="0"/>
              <a:cs typeface="DIN Alternate Bold"/>
            </a:endParaRPr>
          </a:p>
        </p:txBody>
      </p:sp>
    </p:spTree>
    <p:extLst>
      <p:ext uri="{BB962C8B-B14F-4D97-AF65-F5344CB8AC3E}">
        <p14:creationId xmlns:p14="http://schemas.microsoft.com/office/powerpoint/2010/main" val="91392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upo 36"/>
          <p:cNvGrpSpPr/>
          <p:nvPr/>
        </p:nvGrpSpPr>
        <p:grpSpPr>
          <a:xfrm>
            <a:off x="0" y="204500"/>
            <a:ext cx="12211845" cy="6858000"/>
            <a:chOff x="0" y="204500"/>
            <a:chExt cx="12211845" cy="6858000"/>
          </a:xfrm>
        </p:grpSpPr>
        <p:pic>
          <p:nvPicPr>
            <p:cNvPr id="3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39"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grpSp>
        <p:nvGrpSpPr>
          <p:cNvPr id="18" name="Group 17"/>
          <p:cNvGrpSpPr/>
          <p:nvPr/>
        </p:nvGrpSpPr>
        <p:grpSpPr>
          <a:xfrm>
            <a:off x="165213" y="773734"/>
            <a:ext cx="11994991" cy="5779159"/>
            <a:chOff x="165213" y="656504"/>
            <a:chExt cx="11994991" cy="5779159"/>
          </a:xfrm>
        </p:grpSpPr>
        <p:sp>
          <p:nvSpPr>
            <p:cNvPr id="6" name="Cloud 5"/>
            <p:cNvSpPr/>
            <p:nvPr/>
          </p:nvSpPr>
          <p:spPr>
            <a:xfrm>
              <a:off x="2543472" y="954882"/>
              <a:ext cx="4733925" cy="2895600"/>
            </a:xfrm>
            <a:prstGeom prst="cloud">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F0000"/>
                  </a:solidFill>
                  <a:latin typeface="Consolas" panose="020B0609020204030204" pitchFamily="49" charset="0"/>
                </a:rPr>
                <a:t>“</a:t>
              </a:r>
              <a:r>
                <a:rPr lang="en-US" sz="6000" i="1" dirty="0">
                  <a:solidFill>
                    <a:srgbClr val="FF0000"/>
                  </a:solidFill>
                  <a:latin typeface="Consolas" panose="020B0609020204030204" pitchFamily="49" charset="0"/>
                </a:rPr>
                <a:t>Lion</a:t>
              </a:r>
              <a:r>
                <a:rPr lang="en-US" sz="6000" dirty="0">
                  <a:solidFill>
                    <a:srgbClr val="FF0000"/>
                  </a:solidFill>
                  <a:latin typeface="Consolas" panose="020B0609020204030204" pitchFamily="49" charset="0"/>
                </a:rPr>
                <a:t>”</a:t>
              </a:r>
            </a:p>
          </p:txBody>
        </p:sp>
        <p:grpSp>
          <p:nvGrpSpPr>
            <p:cNvPr id="7" name="Group 6"/>
            <p:cNvGrpSpPr/>
            <p:nvPr/>
          </p:nvGrpSpPr>
          <p:grpSpPr>
            <a:xfrm>
              <a:off x="1696044" y="3260024"/>
              <a:ext cx="10299125" cy="3175639"/>
              <a:chOff x="1696044" y="3260024"/>
              <a:chExt cx="10299125" cy="3175639"/>
            </a:xfrm>
          </p:grpSpPr>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750" r="5416"/>
              <a:stretch/>
            </p:blipFill>
            <p:spPr>
              <a:xfrm>
                <a:off x="1696044" y="5023645"/>
                <a:ext cx="1694856" cy="1393032"/>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4289" r="15310" b="44257"/>
              <a:stretch/>
            </p:blipFill>
            <p:spPr>
              <a:xfrm>
                <a:off x="4164214" y="5023645"/>
                <a:ext cx="1550786" cy="1412018"/>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5938" r="17083"/>
              <a:stretch/>
            </p:blipFill>
            <p:spPr>
              <a:xfrm>
                <a:off x="6699794" y="5023645"/>
                <a:ext cx="1058318" cy="1393032"/>
              </a:xfrm>
              <a:prstGeom prst="rect">
                <a:avLst/>
              </a:prstGeom>
            </p:spPr>
          </p:pic>
          <p:sp>
            <p:nvSpPr>
              <p:cNvPr id="11" name="TextBox 10"/>
              <p:cNvSpPr txBox="1"/>
              <p:nvPr/>
            </p:nvSpPr>
            <p:spPr>
              <a:xfrm>
                <a:off x="7758112" y="4151591"/>
                <a:ext cx="4237057" cy="369332"/>
              </a:xfrm>
              <a:prstGeom prst="rect">
                <a:avLst/>
              </a:prstGeom>
              <a:noFill/>
            </p:spPr>
            <p:txBody>
              <a:bodyPr wrap="none" rtlCol="0">
                <a:spAutoFit/>
              </a:bodyPr>
              <a:lstStyle/>
              <a:p>
                <a:r>
                  <a:rPr lang="en-US" dirty="0">
                    <a:latin typeface="Consolas" panose="020B0609020204030204" pitchFamily="49" charset="0"/>
                  </a:rPr>
                  <a:t>“</a:t>
                </a:r>
                <a:r>
                  <a:rPr lang="en-US" i="1" dirty="0">
                    <a:latin typeface="Consolas" panose="020B0609020204030204" pitchFamily="49" charset="0"/>
                  </a:rPr>
                  <a:t>Physical</a:t>
                </a:r>
                <a:r>
                  <a:rPr lang="en-US" dirty="0">
                    <a:latin typeface="Consolas" panose="020B0609020204030204" pitchFamily="49" charset="0"/>
                  </a:rPr>
                  <a:t> realization of a Lion”</a:t>
                </a:r>
              </a:p>
            </p:txBody>
          </p:sp>
          <p:sp>
            <p:nvSpPr>
              <p:cNvPr id="12" name="Down Arrow 11"/>
              <p:cNvSpPr/>
              <p:nvPr/>
            </p:nvSpPr>
            <p:spPr>
              <a:xfrm rot="2267204">
                <a:off x="2673080" y="3355062"/>
                <a:ext cx="419901" cy="169262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4738583" y="3840957"/>
                <a:ext cx="419901" cy="1148375"/>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9756583">
                <a:off x="6604822" y="3260024"/>
                <a:ext cx="419901" cy="169262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7923146" y="5227004"/>
              <a:ext cx="4237058" cy="646331"/>
            </a:xfrm>
            <a:prstGeom prst="rect">
              <a:avLst/>
            </a:prstGeom>
            <a:noFill/>
          </p:spPr>
          <p:txBody>
            <a:bodyPr wrap="none" rtlCol="0">
              <a:spAutoFit/>
            </a:bodyPr>
            <a:lstStyle/>
            <a:p>
              <a:pPr algn="ctr"/>
              <a:r>
                <a:rPr lang="en-US" b="1" dirty="0">
                  <a:solidFill>
                    <a:srgbClr val="FF0000"/>
                  </a:solidFill>
                  <a:latin typeface="Consolas" panose="020B0609020204030204" pitchFamily="49" charset="0"/>
                </a:rPr>
                <a:t>“Data that we see”</a:t>
              </a:r>
            </a:p>
            <a:p>
              <a:pPr algn="ctr"/>
              <a:r>
                <a:rPr lang="en-US" b="1" dirty="0">
                  <a:solidFill>
                    <a:srgbClr val="FF0000"/>
                  </a:solidFill>
                  <a:latin typeface="Consolas" panose="020B0609020204030204" pitchFamily="49" charset="0"/>
                </a:rPr>
                <a:t>(</a:t>
              </a:r>
              <a:r>
                <a:rPr lang="en-US" b="1" u="sng" dirty="0">
                  <a:solidFill>
                    <a:srgbClr val="FF0000"/>
                  </a:solidFill>
                  <a:latin typeface="Consolas" panose="020B0609020204030204" pitchFamily="49" charset="0"/>
                </a:rPr>
                <a:t>Specific</a:t>
              </a:r>
              <a:r>
                <a:rPr lang="en-US" b="1" dirty="0">
                  <a:solidFill>
                    <a:srgbClr val="FF0000"/>
                  </a:solidFill>
                  <a:latin typeface="Consolas" panose="020B0609020204030204" pitchFamily="49" charset="0"/>
                </a:rPr>
                <a:t> of the dataset we use)</a:t>
              </a:r>
            </a:p>
          </p:txBody>
        </p:sp>
        <p:sp>
          <p:nvSpPr>
            <p:cNvPr id="16" name="TextBox 15"/>
            <p:cNvSpPr txBox="1"/>
            <p:nvPr/>
          </p:nvSpPr>
          <p:spPr>
            <a:xfrm>
              <a:off x="1664748" y="656504"/>
              <a:ext cx="184731" cy="369332"/>
            </a:xfrm>
            <a:prstGeom prst="rect">
              <a:avLst/>
            </a:prstGeom>
            <a:noFill/>
          </p:spPr>
          <p:txBody>
            <a:bodyPr wrap="none" rtlCol="0">
              <a:spAutoFit/>
            </a:bodyPr>
            <a:lstStyle/>
            <a:p>
              <a:pPr algn="ctr"/>
              <a:endParaRPr lang="en-US" b="1" dirty="0">
                <a:solidFill>
                  <a:srgbClr val="00B0F0"/>
                </a:solidFill>
                <a:latin typeface="Consolas" panose="020B0609020204030204" pitchFamily="49" charset="0"/>
              </a:endParaRPr>
            </a:p>
          </p:txBody>
        </p:sp>
        <p:sp>
          <p:nvSpPr>
            <p:cNvPr id="17" name="Curved Left Arrow 16"/>
            <p:cNvSpPr/>
            <p:nvPr/>
          </p:nvSpPr>
          <p:spPr>
            <a:xfrm rot="10800000">
              <a:off x="165213" y="2038350"/>
              <a:ext cx="1463561" cy="397192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6" name="Group 25"/>
          <p:cNvGrpSpPr/>
          <p:nvPr/>
        </p:nvGrpSpPr>
        <p:grpSpPr>
          <a:xfrm>
            <a:off x="7178330" y="639446"/>
            <a:ext cx="4628303" cy="3541478"/>
            <a:chOff x="7178330" y="533939"/>
            <a:chExt cx="4628303" cy="3541478"/>
          </a:xfrm>
        </p:grpSpPr>
        <p:grpSp>
          <p:nvGrpSpPr>
            <p:cNvPr id="24" name="Group 23"/>
            <p:cNvGrpSpPr/>
            <p:nvPr/>
          </p:nvGrpSpPr>
          <p:grpSpPr>
            <a:xfrm>
              <a:off x="7178330" y="533939"/>
              <a:ext cx="3521488" cy="3541478"/>
              <a:chOff x="7178330" y="533939"/>
              <a:chExt cx="3521488" cy="3541478"/>
            </a:xfrm>
          </p:grpSpPr>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51102" t="4359" r="2613" b="37436"/>
              <a:stretch/>
            </p:blipFill>
            <p:spPr>
              <a:xfrm>
                <a:off x="9123651" y="533939"/>
                <a:ext cx="1530122" cy="1908449"/>
              </a:xfrm>
              <a:prstGeom prst="rect">
                <a:avLst/>
              </a:prstGeom>
            </p:spPr>
          </p:pic>
          <p:pic>
            <p:nvPicPr>
              <p:cNvPr id="20" name="Picture 19"/>
              <p:cNvPicPr>
                <a:picLocks noChangeAspect="1"/>
              </p:cNvPicPr>
              <p:nvPr/>
            </p:nvPicPr>
            <p:blipFill rotWithShape="1">
              <a:blip r:embed="rId8">
                <a:extLst>
                  <a:ext uri="{28A0092B-C50C-407E-A947-70E740481C1C}">
                    <a14:useLocalDpi xmlns:a14="http://schemas.microsoft.com/office/drawing/2010/main" val="0"/>
                  </a:ext>
                </a:extLst>
              </a:blip>
              <a:srcRect l="24254" t="3955" r="34214" b="27411"/>
              <a:stretch/>
            </p:blipFill>
            <p:spPr>
              <a:xfrm>
                <a:off x="9096877" y="2531120"/>
                <a:ext cx="1602941" cy="1544297"/>
              </a:xfrm>
              <a:prstGeom prst="rect">
                <a:avLst/>
              </a:prstGeom>
            </p:spPr>
          </p:pic>
          <p:sp>
            <p:nvSpPr>
              <p:cNvPr id="22" name="Down Arrow 21"/>
              <p:cNvSpPr/>
              <p:nvPr/>
            </p:nvSpPr>
            <p:spPr>
              <a:xfrm rot="15720974">
                <a:off x="7765597" y="824553"/>
                <a:ext cx="427531" cy="1602066"/>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rot="16904753">
                <a:off x="7842963" y="1881967"/>
                <a:ext cx="427531" cy="1602066"/>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0728486" y="1891031"/>
              <a:ext cx="1078147" cy="646331"/>
            </a:xfrm>
            <a:prstGeom prst="rect">
              <a:avLst/>
            </a:prstGeom>
            <a:noFill/>
          </p:spPr>
          <p:txBody>
            <a:bodyPr wrap="square" rtlCol="0">
              <a:spAutoFit/>
            </a:bodyPr>
            <a:lstStyle/>
            <a:p>
              <a:pPr algn="ctr"/>
              <a:r>
                <a:rPr lang="en-US" b="1" dirty="0">
                  <a:solidFill>
                    <a:srgbClr val="FFC000"/>
                  </a:solidFill>
                  <a:latin typeface="Consolas" panose="020B0609020204030204" pitchFamily="49" charset="0"/>
                </a:rPr>
                <a:t>Unseen samples</a:t>
              </a:r>
            </a:p>
          </p:txBody>
        </p:sp>
      </p:grpSp>
      <p:grpSp>
        <p:nvGrpSpPr>
          <p:cNvPr id="30" name="Group 29"/>
          <p:cNvGrpSpPr/>
          <p:nvPr/>
        </p:nvGrpSpPr>
        <p:grpSpPr>
          <a:xfrm>
            <a:off x="9805103" y="198275"/>
            <a:ext cx="422032" cy="4424940"/>
            <a:chOff x="9805103" y="198275"/>
            <a:chExt cx="422032" cy="4424940"/>
          </a:xfrm>
        </p:grpSpPr>
        <p:sp>
          <p:nvSpPr>
            <p:cNvPr id="28" name="Rectangle 27"/>
            <p:cNvSpPr/>
            <p:nvPr/>
          </p:nvSpPr>
          <p:spPr>
            <a:xfrm rot="2462231">
              <a:off x="9805103" y="198275"/>
              <a:ext cx="316524" cy="42725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18900000">
              <a:off x="9910611" y="350675"/>
              <a:ext cx="316524" cy="42725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48374" y="1064934"/>
            <a:ext cx="6136003" cy="2385303"/>
            <a:chOff x="248374" y="947704"/>
            <a:chExt cx="6136003" cy="2385303"/>
          </a:xfrm>
        </p:grpSpPr>
        <p:sp>
          <p:nvSpPr>
            <p:cNvPr id="27" name="TextBox 26"/>
            <p:cNvSpPr txBox="1"/>
            <p:nvPr/>
          </p:nvSpPr>
          <p:spPr>
            <a:xfrm>
              <a:off x="3666966" y="2686676"/>
              <a:ext cx="2717411" cy="646331"/>
            </a:xfrm>
            <a:prstGeom prst="rect">
              <a:avLst/>
            </a:prstGeom>
            <a:noFill/>
          </p:spPr>
          <p:txBody>
            <a:bodyPr wrap="none" rtlCol="0">
              <a:spAutoFit/>
            </a:bodyPr>
            <a:lstStyle/>
            <a:p>
              <a:r>
                <a:rPr lang="en-US" i="1" dirty="0">
                  <a:solidFill>
                    <a:srgbClr val="7030A0"/>
                  </a:solidFill>
                  <a:latin typeface="Consolas" panose="020B0609020204030204" pitchFamily="49" charset="0"/>
                </a:rPr>
                <a:t>“must be brownish”</a:t>
              </a:r>
            </a:p>
            <a:p>
              <a:r>
                <a:rPr lang="en-US" i="1" dirty="0">
                  <a:solidFill>
                    <a:srgbClr val="7030A0"/>
                  </a:solidFill>
                  <a:latin typeface="Consolas" panose="020B0609020204030204" pitchFamily="49" charset="0"/>
                </a:rPr>
                <a:t>“must have two eyes”</a:t>
              </a:r>
            </a:p>
          </p:txBody>
        </p:sp>
        <p:grpSp>
          <p:nvGrpSpPr>
            <p:cNvPr id="33" name="Group 32"/>
            <p:cNvGrpSpPr/>
            <p:nvPr/>
          </p:nvGrpSpPr>
          <p:grpSpPr>
            <a:xfrm>
              <a:off x="248374" y="947704"/>
              <a:ext cx="3730508" cy="422030"/>
              <a:chOff x="42166" y="1301263"/>
              <a:chExt cx="3730508" cy="422030"/>
            </a:xfrm>
            <a:solidFill>
              <a:schemeClr val="bg1"/>
            </a:solidFill>
          </p:grpSpPr>
          <p:sp>
            <p:nvSpPr>
              <p:cNvPr id="31" name="Rectangle 30"/>
              <p:cNvSpPr/>
              <p:nvPr/>
            </p:nvSpPr>
            <p:spPr>
              <a:xfrm>
                <a:off x="93785" y="1301263"/>
                <a:ext cx="2860429" cy="4220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2166" y="1312983"/>
                <a:ext cx="3730508" cy="369332"/>
              </a:xfrm>
              <a:prstGeom prst="rect">
                <a:avLst/>
              </a:prstGeom>
              <a:grpFill/>
            </p:spPr>
            <p:txBody>
              <a:bodyPr wrap="none" rtlCol="0">
                <a:spAutoFit/>
              </a:bodyPr>
              <a:lstStyle/>
              <a:p>
                <a:r>
                  <a:rPr lang="en-US" b="1" dirty="0">
                    <a:solidFill>
                      <a:srgbClr val="7030A0"/>
                    </a:solidFill>
                    <a:latin typeface="Consolas" panose="020B0609020204030204" pitchFamily="49" charset="0"/>
                  </a:rPr>
                  <a:t>Only works with THIS dataset</a:t>
                </a:r>
              </a:p>
            </p:txBody>
          </p:sp>
        </p:grpSp>
      </p:grpSp>
      <p:sp>
        <p:nvSpPr>
          <p:cNvPr id="35" name="TextBox 34"/>
          <p:cNvSpPr txBox="1"/>
          <p:nvPr/>
        </p:nvSpPr>
        <p:spPr>
          <a:xfrm>
            <a:off x="4558028" y="428937"/>
            <a:ext cx="2670924" cy="584775"/>
          </a:xfrm>
          <a:prstGeom prst="rect">
            <a:avLst/>
          </a:prstGeom>
          <a:noFill/>
        </p:spPr>
        <p:txBody>
          <a:bodyPr wrap="none" rtlCol="0">
            <a:spAutoFit/>
          </a:bodyPr>
          <a:lstStyle/>
          <a:p>
            <a:r>
              <a:rPr lang="en-US" sz="3200" b="1" dirty="0">
                <a:latin typeface="Consolas" panose="020B0609020204030204" pitchFamily="49" charset="0"/>
              </a:rPr>
              <a:t>Overfitting</a:t>
            </a:r>
          </a:p>
        </p:txBody>
      </p:sp>
      <p:sp>
        <p:nvSpPr>
          <p:cNvPr id="36" name="TextBox 20"/>
          <p:cNvSpPr txBox="1"/>
          <p:nvPr/>
        </p:nvSpPr>
        <p:spPr>
          <a:xfrm>
            <a:off x="206658" y="575169"/>
            <a:ext cx="3983784" cy="646331"/>
          </a:xfrm>
          <a:prstGeom prst="rect">
            <a:avLst/>
          </a:prstGeom>
          <a:noFill/>
        </p:spPr>
        <p:txBody>
          <a:bodyPr wrap="none" rtlCol="0">
            <a:spAutoFit/>
          </a:bodyPr>
          <a:lstStyle/>
          <a:p>
            <a:pPr algn="ctr"/>
            <a:r>
              <a:rPr lang="en-US" b="1" dirty="0">
                <a:solidFill>
                  <a:srgbClr val="00B0F0"/>
                </a:solidFill>
                <a:latin typeface="Consolas" panose="020B0609020204030204" pitchFamily="49" charset="0"/>
              </a:rPr>
              <a:t>“Model that produced the data”</a:t>
            </a:r>
          </a:p>
          <a:p>
            <a:pPr algn="ctr"/>
            <a:endParaRPr lang="en-US" b="1" dirty="0">
              <a:solidFill>
                <a:srgbClr val="00B0F0"/>
              </a:solidFill>
              <a:latin typeface="Consolas" panose="020B0609020204030204" pitchFamily="49" charset="0"/>
            </a:endParaRPr>
          </a:p>
        </p:txBody>
      </p:sp>
      <p:sp>
        <p:nvSpPr>
          <p:cNvPr id="40" name="CuadroTexto 2"/>
          <p:cNvSpPr txBox="1">
            <a:spLocks noGrp="1"/>
          </p:cNvSpPr>
          <p:nvPr>
            <p:ph type="title"/>
          </p:nvPr>
        </p:nvSpPr>
        <p:spPr>
          <a:xfrm>
            <a:off x="1981200" y="-4819"/>
            <a:ext cx="8229600" cy="587853"/>
          </a:xfrm>
          <a:prstGeom prst="rect">
            <a:avLst/>
          </a:prstGeom>
          <a:noFill/>
        </p:spPr>
        <p:txBody>
          <a:bodyPr wrap="square" rtlCol="0">
            <a:spAutoFit/>
          </a:bodyPr>
          <a:lstStyle/>
          <a:p>
            <a:pPr algn="ctr">
              <a:lnSpc>
                <a:spcPct val="120000"/>
              </a:lnSpc>
            </a:pPr>
            <a:r>
              <a:rPr lang="es-ES" sz="2800" b="1" dirty="0">
                <a:solidFill>
                  <a:srgbClr val="EC6C6A"/>
                </a:solidFill>
                <a:latin typeface="Goudy Stout" panose="0202090407030B020401" pitchFamily="18" charset="0"/>
                <a:cs typeface="DIN Alternate Bold"/>
              </a:rPr>
              <a:t>SAMPLE DEPENDENCE</a:t>
            </a:r>
            <a:endParaRPr lang="es-ES" sz="2400" b="1" dirty="0">
              <a:solidFill>
                <a:srgbClr val="EC6C6A"/>
              </a:solidFill>
              <a:latin typeface="Goudy Stout" panose="0202090407030B020401" pitchFamily="18" charset="0"/>
              <a:cs typeface="DIN Alternate Bold"/>
            </a:endParaRPr>
          </a:p>
        </p:txBody>
      </p:sp>
    </p:spTree>
    <p:extLst>
      <p:ext uri="{BB962C8B-B14F-4D97-AF65-F5344CB8AC3E}">
        <p14:creationId xmlns:p14="http://schemas.microsoft.com/office/powerpoint/2010/main" val="171099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p:cNvGrpSpPr/>
          <p:nvPr/>
        </p:nvGrpSpPr>
        <p:grpSpPr>
          <a:xfrm>
            <a:off x="0" y="204500"/>
            <a:ext cx="12211845" cy="6858000"/>
            <a:chOff x="0" y="204500"/>
            <a:chExt cx="12211845" cy="6858000"/>
          </a:xfrm>
        </p:grpSpPr>
        <p:pic>
          <p:nvPicPr>
            <p:cNvPr id="25" name="Google Shape;355;p15" descr="PRESENT_6_9 PPT blank_Página_6.png"/>
            <p:cNvPicPr preferRelativeResize="0"/>
            <p:nvPr/>
          </p:nvPicPr>
          <p:blipFill rotWithShape="1">
            <a:blip r:embed="rId3">
              <a:alphaModFix/>
            </a:blip>
            <a:srcRect/>
            <a:stretch/>
          </p:blipFill>
          <p:spPr>
            <a:xfrm>
              <a:off x="0" y="204500"/>
              <a:ext cx="12211845" cy="6858000"/>
            </a:xfrm>
            <a:prstGeom prst="rect">
              <a:avLst/>
            </a:prstGeom>
            <a:noFill/>
            <a:ln>
              <a:noFill/>
            </a:ln>
          </p:spPr>
        </p:pic>
        <p:pic>
          <p:nvPicPr>
            <p:cNvPr id="26" name="Google Shape;358;p15" descr="IBE_llarg_blanc_RGB.png"/>
            <p:cNvPicPr preferRelativeResize="0"/>
            <p:nvPr/>
          </p:nvPicPr>
          <p:blipFill rotWithShape="1">
            <a:blip r:embed="rId4">
              <a:alphaModFix/>
            </a:blip>
            <a:srcRect/>
            <a:stretch/>
          </p:blipFill>
          <p:spPr>
            <a:xfrm>
              <a:off x="10264683" y="6256114"/>
              <a:ext cx="1272569" cy="348263"/>
            </a:xfrm>
            <a:prstGeom prst="rect">
              <a:avLst/>
            </a:prstGeom>
            <a:noFill/>
            <a:ln>
              <a:noFill/>
            </a:ln>
          </p:spPr>
        </p:pic>
      </p:grpSp>
      <p:sp>
        <p:nvSpPr>
          <p:cNvPr id="64515" name="Rectangle 3"/>
          <p:cNvSpPr>
            <a:spLocks noGrp="1" noChangeArrowheads="1"/>
          </p:cNvSpPr>
          <p:nvPr>
            <p:ph type="body" idx="1"/>
          </p:nvPr>
        </p:nvSpPr>
        <p:spPr>
          <a:xfrm>
            <a:off x="1874838" y="1310638"/>
            <a:ext cx="3600450" cy="504825"/>
          </a:xfrm>
        </p:spPr>
        <p:txBody>
          <a:bodyPr>
            <a:normAutofit fontScale="85000" lnSpcReduction="10000"/>
          </a:bodyPr>
          <a:lstStyle/>
          <a:p>
            <a:r>
              <a:rPr lang="es-ES" altLang="es-ES" dirty="0" err="1"/>
              <a:t>Large</a:t>
            </a:r>
            <a:r>
              <a:rPr lang="es-ES" altLang="es-ES" dirty="0"/>
              <a:t> </a:t>
            </a:r>
            <a:r>
              <a:rPr lang="es-ES" altLang="es-ES" dirty="0" err="1"/>
              <a:t>Samples</a:t>
            </a:r>
            <a:r>
              <a:rPr lang="es-ES" altLang="es-ES" dirty="0"/>
              <a:t>/</a:t>
            </a:r>
            <a:r>
              <a:rPr lang="es-ES" altLang="es-ES" dirty="0" err="1"/>
              <a:t>Dim</a:t>
            </a:r>
            <a:r>
              <a:rPr lang="es-ES" altLang="es-ES" dirty="0"/>
              <a:t> ratio</a:t>
            </a:r>
          </a:p>
        </p:txBody>
      </p:sp>
      <p:sp>
        <p:nvSpPr>
          <p:cNvPr id="64516" name="Line 5"/>
          <p:cNvSpPr>
            <a:spLocks noChangeShapeType="1"/>
          </p:cNvSpPr>
          <p:nvPr/>
        </p:nvSpPr>
        <p:spPr bwMode="auto">
          <a:xfrm flipH="1">
            <a:off x="1954213" y="1888635"/>
            <a:ext cx="0" cy="3683000"/>
          </a:xfrm>
          <a:prstGeom prst="line">
            <a:avLst/>
          </a:prstGeom>
          <a:noFill/>
          <a:ln w="571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64517" name="Line 6"/>
          <p:cNvSpPr>
            <a:spLocks noChangeShapeType="1"/>
          </p:cNvSpPr>
          <p:nvPr/>
        </p:nvSpPr>
        <p:spPr bwMode="auto">
          <a:xfrm>
            <a:off x="1941513" y="5571635"/>
            <a:ext cx="3403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18" name="Freeform 7"/>
          <p:cNvSpPr>
            <a:spLocks/>
          </p:cNvSpPr>
          <p:nvPr/>
        </p:nvSpPr>
        <p:spPr bwMode="auto">
          <a:xfrm>
            <a:off x="2157413" y="2129935"/>
            <a:ext cx="3035300" cy="3200400"/>
          </a:xfrm>
          <a:custGeom>
            <a:avLst/>
            <a:gdLst>
              <a:gd name="T0" fmla="*/ 0 w 1912"/>
              <a:gd name="T1" fmla="*/ 0 h 2016"/>
              <a:gd name="T2" fmla="*/ 2147483646 w 1912"/>
              <a:gd name="T3" fmla="*/ 2147483646 h 2016"/>
              <a:gd name="T4" fmla="*/ 2147483646 w 1912"/>
              <a:gd name="T5" fmla="*/ 2147483646 h 2016"/>
              <a:gd name="T6" fmla="*/ 2147483646 w 1912"/>
              <a:gd name="T7" fmla="*/ 2147483646 h 20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12" h="2016">
                <a:moveTo>
                  <a:pt x="0" y="0"/>
                </a:moveTo>
                <a:cubicBezTo>
                  <a:pt x="19" y="297"/>
                  <a:pt x="39" y="595"/>
                  <a:pt x="144" y="864"/>
                </a:cubicBezTo>
                <a:cubicBezTo>
                  <a:pt x="249" y="1133"/>
                  <a:pt x="337" y="1424"/>
                  <a:pt x="632" y="1616"/>
                </a:cubicBezTo>
                <a:cubicBezTo>
                  <a:pt x="927" y="1808"/>
                  <a:pt x="1700" y="1976"/>
                  <a:pt x="1912" y="2016"/>
                </a:cubicBezTo>
              </a:path>
            </a:pathLst>
          </a:custGeom>
          <a:noFill/>
          <a:ln w="38100" cap="rnd"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519" name="Text Box 9"/>
          <p:cNvSpPr txBox="1">
            <a:spLocks noChangeArrowheads="1"/>
          </p:cNvSpPr>
          <p:nvPr/>
        </p:nvSpPr>
        <p:spPr bwMode="auto">
          <a:xfrm>
            <a:off x="2036763" y="5695460"/>
            <a:ext cx="25699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630021"/>
                </a:solidFill>
                <a:latin typeface="Helvetica" panose="020B0604020202020204" pitchFamily="34" charset="0"/>
                <a:cs typeface="Arial" panose="020B0604020202020204" pitchFamily="34" charset="0"/>
              </a:defRPr>
            </a:lvl1pPr>
            <a:lvl2pPr marL="742950" indent="-285750">
              <a:defRPr sz="2400" b="1">
                <a:solidFill>
                  <a:srgbClr val="630021"/>
                </a:solidFill>
                <a:latin typeface="Helvetica" panose="020B0604020202020204" pitchFamily="34" charset="0"/>
                <a:cs typeface="Arial" panose="020B0604020202020204" pitchFamily="34" charset="0"/>
              </a:defRPr>
            </a:lvl2pPr>
            <a:lvl3pPr marL="1143000" indent="-228600">
              <a:defRPr sz="2400" b="1">
                <a:solidFill>
                  <a:srgbClr val="630021"/>
                </a:solidFill>
                <a:latin typeface="Helvetica" panose="020B0604020202020204" pitchFamily="34" charset="0"/>
                <a:cs typeface="Arial" panose="020B0604020202020204" pitchFamily="34" charset="0"/>
              </a:defRPr>
            </a:lvl3pPr>
            <a:lvl4pPr marL="1600200" indent="-228600">
              <a:defRPr sz="2400" b="1">
                <a:solidFill>
                  <a:srgbClr val="630021"/>
                </a:solidFill>
                <a:latin typeface="Helvetica" panose="020B0604020202020204" pitchFamily="34" charset="0"/>
                <a:cs typeface="Arial" panose="020B0604020202020204" pitchFamily="34" charset="0"/>
              </a:defRPr>
            </a:lvl4pPr>
            <a:lvl5pPr marL="2057400" indent="-228600">
              <a:defRPr sz="2400" b="1">
                <a:solidFill>
                  <a:srgbClr val="63002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r>
              <a:rPr lang="en-NZ" altLang="es-ES" sz="1600"/>
              <a:t>Complexity of the model</a:t>
            </a:r>
          </a:p>
        </p:txBody>
      </p:sp>
      <p:sp>
        <p:nvSpPr>
          <p:cNvPr id="64520" name="Text Box 10"/>
          <p:cNvSpPr txBox="1">
            <a:spLocks noChangeArrowheads="1"/>
          </p:cNvSpPr>
          <p:nvPr/>
        </p:nvSpPr>
        <p:spPr bwMode="auto">
          <a:xfrm>
            <a:off x="3792539" y="3825386"/>
            <a:ext cx="1773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630021"/>
                </a:solidFill>
                <a:latin typeface="Helvetica" panose="020B0604020202020204" pitchFamily="34" charset="0"/>
                <a:cs typeface="Arial" panose="020B0604020202020204" pitchFamily="34" charset="0"/>
              </a:defRPr>
            </a:lvl1pPr>
            <a:lvl2pPr marL="742950" indent="-285750">
              <a:defRPr sz="2400" b="1">
                <a:solidFill>
                  <a:srgbClr val="630021"/>
                </a:solidFill>
                <a:latin typeface="Helvetica" panose="020B0604020202020204" pitchFamily="34" charset="0"/>
                <a:cs typeface="Arial" panose="020B0604020202020204" pitchFamily="34" charset="0"/>
              </a:defRPr>
            </a:lvl2pPr>
            <a:lvl3pPr marL="1143000" indent="-228600">
              <a:defRPr sz="2400" b="1">
                <a:solidFill>
                  <a:srgbClr val="630021"/>
                </a:solidFill>
                <a:latin typeface="Helvetica" panose="020B0604020202020204" pitchFamily="34" charset="0"/>
                <a:cs typeface="Arial" panose="020B0604020202020204" pitchFamily="34" charset="0"/>
              </a:defRPr>
            </a:lvl3pPr>
            <a:lvl4pPr marL="1600200" indent="-228600">
              <a:defRPr sz="2400" b="1">
                <a:solidFill>
                  <a:srgbClr val="630021"/>
                </a:solidFill>
                <a:latin typeface="Helvetica" panose="020B0604020202020204" pitchFamily="34" charset="0"/>
                <a:cs typeface="Arial" panose="020B0604020202020204" pitchFamily="34" charset="0"/>
              </a:defRPr>
            </a:lvl4pPr>
            <a:lvl5pPr marL="2057400" indent="-228600">
              <a:defRPr sz="2400" b="1">
                <a:solidFill>
                  <a:srgbClr val="63002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pPr algn="ctr"/>
            <a:r>
              <a:rPr lang="en-TT" altLang="es-ES" sz="1600"/>
              <a:t>Internal Validation Errors</a:t>
            </a:r>
          </a:p>
        </p:txBody>
      </p:sp>
      <p:sp>
        <p:nvSpPr>
          <p:cNvPr id="64521" name="Text Box 11"/>
          <p:cNvSpPr txBox="1">
            <a:spLocks noChangeArrowheads="1"/>
          </p:cNvSpPr>
          <p:nvPr/>
        </p:nvSpPr>
        <p:spPr bwMode="auto">
          <a:xfrm>
            <a:off x="4894264" y="3293574"/>
            <a:ext cx="93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630021"/>
                </a:solidFill>
                <a:latin typeface="Helvetica" panose="020B0604020202020204" pitchFamily="34" charset="0"/>
                <a:cs typeface="Arial" panose="020B0604020202020204" pitchFamily="34" charset="0"/>
              </a:defRPr>
            </a:lvl1pPr>
            <a:lvl2pPr marL="742950" indent="-285750">
              <a:defRPr sz="2400" b="1">
                <a:solidFill>
                  <a:srgbClr val="630021"/>
                </a:solidFill>
                <a:latin typeface="Helvetica" panose="020B0604020202020204" pitchFamily="34" charset="0"/>
                <a:cs typeface="Arial" panose="020B0604020202020204" pitchFamily="34" charset="0"/>
              </a:defRPr>
            </a:lvl2pPr>
            <a:lvl3pPr marL="1143000" indent="-228600">
              <a:defRPr sz="2400" b="1">
                <a:solidFill>
                  <a:srgbClr val="630021"/>
                </a:solidFill>
                <a:latin typeface="Helvetica" panose="020B0604020202020204" pitchFamily="34" charset="0"/>
                <a:cs typeface="Arial" panose="020B0604020202020204" pitchFamily="34" charset="0"/>
              </a:defRPr>
            </a:lvl3pPr>
            <a:lvl4pPr marL="1600200" indent="-228600">
              <a:defRPr sz="2400" b="1">
                <a:solidFill>
                  <a:srgbClr val="630021"/>
                </a:solidFill>
                <a:latin typeface="Helvetica" panose="020B0604020202020204" pitchFamily="34" charset="0"/>
                <a:cs typeface="Arial" panose="020B0604020202020204" pitchFamily="34" charset="0"/>
              </a:defRPr>
            </a:lvl4pPr>
            <a:lvl5pPr marL="2057400" indent="-228600">
              <a:defRPr sz="2400" b="1">
                <a:solidFill>
                  <a:srgbClr val="63002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pPr>
              <a:spcBef>
                <a:spcPct val="50000"/>
              </a:spcBef>
            </a:pPr>
            <a:endParaRPr lang="es-ES" altLang="es-ES"/>
          </a:p>
        </p:txBody>
      </p:sp>
      <p:sp>
        <p:nvSpPr>
          <p:cNvPr id="64522" name="Text Box 19"/>
          <p:cNvSpPr txBox="1">
            <a:spLocks noChangeArrowheads="1"/>
          </p:cNvSpPr>
          <p:nvPr/>
        </p:nvSpPr>
        <p:spPr bwMode="auto">
          <a:xfrm>
            <a:off x="4586288" y="4787410"/>
            <a:ext cx="16560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630021"/>
                </a:solidFill>
                <a:latin typeface="Helvetica" panose="020B0604020202020204" pitchFamily="34" charset="0"/>
                <a:cs typeface="Arial" panose="020B0604020202020204" pitchFamily="34" charset="0"/>
              </a:defRPr>
            </a:lvl1pPr>
            <a:lvl2pPr marL="742950" indent="-285750">
              <a:defRPr sz="2400" b="1">
                <a:solidFill>
                  <a:srgbClr val="630021"/>
                </a:solidFill>
                <a:latin typeface="Helvetica" panose="020B0604020202020204" pitchFamily="34" charset="0"/>
                <a:cs typeface="Arial" panose="020B0604020202020204" pitchFamily="34" charset="0"/>
              </a:defRPr>
            </a:lvl2pPr>
            <a:lvl3pPr marL="1143000" indent="-228600">
              <a:defRPr sz="2400" b="1">
                <a:solidFill>
                  <a:srgbClr val="630021"/>
                </a:solidFill>
                <a:latin typeface="Helvetica" panose="020B0604020202020204" pitchFamily="34" charset="0"/>
                <a:cs typeface="Arial" panose="020B0604020202020204" pitchFamily="34" charset="0"/>
              </a:defRPr>
            </a:lvl3pPr>
            <a:lvl4pPr marL="1600200" indent="-228600">
              <a:defRPr sz="2400" b="1">
                <a:solidFill>
                  <a:srgbClr val="630021"/>
                </a:solidFill>
                <a:latin typeface="Helvetica" panose="020B0604020202020204" pitchFamily="34" charset="0"/>
                <a:cs typeface="Arial" panose="020B0604020202020204" pitchFamily="34" charset="0"/>
              </a:defRPr>
            </a:lvl4pPr>
            <a:lvl5pPr marL="2057400" indent="-228600">
              <a:defRPr sz="2400" b="1">
                <a:solidFill>
                  <a:srgbClr val="63002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r>
              <a:rPr lang="es-ES" altLang="es-ES" sz="1600"/>
              <a:t>Training Errors</a:t>
            </a:r>
          </a:p>
        </p:txBody>
      </p:sp>
      <p:sp>
        <p:nvSpPr>
          <p:cNvPr id="64523" name="Freeform 20"/>
          <p:cNvSpPr>
            <a:spLocks/>
          </p:cNvSpPr>
          <p:nvPr/>
        </p:nvSpPr>
        <p:spPr bwMode="auto">
          <a:xfrm>
            <a:off x="2279651" y="2079136"/>
            <a:ext cx="3095625" cy="2676525"/>
          </a:xfrm>
          <a:custGeom>
            <a:avLst/>
            <a:gdLst>
              <a:gd name="T0" fmla="*/ 0 w 1950"/>
              <a:gd name="T1" fmla="*/ 0 h 1686"/>
              <a:gd name="T2" fmla="*/ 2147483646 w 1950"/>
              <a:gd name="T3" fmla="*/ 2147483646 h 1686"/>
              <a:gd name="T4" fmla="*/ 2147483646 w 1950"/>
              <a:gd name="T5" fmla="*/ 2147483646 h 1686"/>
              <a:gd name="T6" fmla="*/ 2147483646 w 1950"/>
              <a:gd name="T7" fmla="*/ 2147483646 h 1686"/>
              <a:gd name="T8" fmla="*/ 2147483646 w 1950"/>
              <a:gd name="T9" fmla="*/ 2147483646 h 16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50" h="1686">
                <a:moveTo>
                  <a:pt x="0" y="0"/>
                </a:moveTo>
                <a:cubicBezTo>
                  <a:pt x="53" y="306"/>
                  <a:pt x="106" y="613"/>
                  <a:pt x="227" y="862"/>
                </a:cubicBezTo>
                <a:cubicBezTo>
                  <a:pt x="348" y="1111"/>
                  <a:pt x="552" y="1361"/>
                  <a:pt x="726" y="1497"/>
                </a:cubicBezTo>
                <a:cubicBezTo>
                  <a:pt x="900" y="1633"/>
                  <a:pt x="1066" y="1670"/>
                  <a:pt x="1270" y="1678"/>
                </a:cubicBezTo>
                <a:cubicBezTo>
                  <a:pt x="1474" y="1686"/>
                  <a:pt x="1799" y="1565"/>
                  <a:pt x="1950" y="1542"/>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524" name="Line 21"/>
          <p:cNvSpPr>
            <a:spLocks noChangeShapeType="1"/>
          </p:cNvSpPr>
          <p:nvPr/>
        </p:nvSpPr>
        <p:spPr bwMode="auto">
          <a:xfrm flipH="1">
            <a:off x="6445250" y="1872760"/>
            <a:ext cx="0" cy="3683000"/>
          </a:xfrm>
          <a:prstGeom prst="line">
            <a:avLst/>
          </a:prstGeom>
          <a:noFill/>
          <a:ln w="571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64525" name="Line 22"/>
          <p:cNvSpPr>
            <a:spLocks noChangeShapeType="1"/>
          </p:cNvSpPr>
          <p:nvPr/>
        </p:nvSpPr>
        <p:spPr bwMode="auto">
          <a:xfrm>
            <a:off x="6432550" y="5555760"/>
            <a:ext cx="340360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26" name="Freeform 23"/>
          <p:cNvSpPr>
            <a:spLocks/>
          </p:cNvSpPr>
          <p:nvPr/>
        </p:nvSpPr>
        <p:spPr bwMode="auto">
          <a:xfrm>
            <a:off x="6648450" y="2114060"/>
            <a:ext cx="3035300" cy="3200400"/>
          </a:xfrm>
          <a:custGeom>
            <a:avLst/>
            <a:gdLst>
              <a:gd name="T0" fmla="*/ 0 w 1912"/>
              <a:gd name="T1" fmla="*/ 0 h 2016"/>
              <a:gd name="T2" fmla="*/ 2147483646 w 1912"/>
              <a:gd name="T3" fmla="*/ 2147483646 h 2016"/>
              <a:gd name="T4" fmla="*/ 2147483646 w 1912"/>
              <a:gd name="T5" fmla="*/ 2147483646 h 2016"/>
              <a:gd name="T6" fmla="*/ 2147483646 w 1912"/>
              <a:gd name="T7" fmla="*/ 2147483646 h 20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12" h="2016">
                <a:moveTo>
                  <a:pt x="0" y="0"/>
                </a:moveTo>
                <a:cubicBezTo>
                  <a:pt x="19" y="297"/>
                  <a:pt x="39" y="595"/>
                  <a:pt x="144" y="864"/>
                </a:cubicBezTo>
                <a:cubicBezTo>
                  <a:pt x="249" y="1133"/>
                  <a:pt x="337" y="1424"/>
                  <a:pt x="632" y="1616"/>
                </a:cubicBezTo>
                <a:cubicBezTo>
                  <a:pt x="927" y="1808"/>
                  <a:pt x="1700" y="1976"/>
                  <a:pt x="1912" y="2016"/>
                </a:cubicBezTo>
              </a:path>
            </a:pathLst>
          </a:custGeom>
          <a:noFill/>
          <a:ln w="38100" cap="rnd"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4527" name="Text Box 24"/>
          <p:cNvSpPr txBox="1">
            <a:spLocks noChangeArrowheads="1"/>
          </p:cNvSpPr>
          <p:nvPr/>
        </p:nvSpPr>
        <p:spPr bwMode="auto">
          <a:xfrm>
            <a:off x="6527800" y="5679585"/>
            <a:ext cx="25699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630021"/>
                </a:solidFill>
                <a:latin typeface="Helvetica" panose="020B0604020202020204" pitchFamily="34" charset="0"/>
                <a:cs typeface="Arial" panose="020B0604020202020204" pitchFamily="34" charset="0"/>
              </a:defRPr>
            </a:lvl1pPr>
            <a:lvl2pPr marL="742950" indent="-285750">
              <a:defRPr sz="2400" b="1">
                <a:solidFill>
                  <a:srgbClr val="630021"/>
                </a:solidFill>
                <a:latin typeface="Helvetica" panose="020B0604020202020204" pitchFamily="34" charset="0"/>
                <a:cs typeface="Arial" panose="020B0604020202020204" pitchFamily="34" charset="0"/>
              </a:defRPr>
            </a:lvl2pPr>
            <a:lvl3pPr marL="1143000" indent="-228600">
              <a:defRPr sz="2400" b="1">
                <a:solidFill>
                  <a:srgbClr val="630021"/>
                </a:solidFill>
                <a:latin typeface="Helvetica" panose="020B0604020202020204" pitchFamily="34" charset="0"/>
                <a:cs typeface="Arial" panose="020B0604020202020204" pitchFamily="34" charset="0"/>
              </a:defRPr>
            </a:lvl3pPr>
            <a:lvl4pPr marL="1600200" indent="-228600">
              <a:defRPr sz="2400" b="1">
                <a:solidFill>
                  <a:srgbClr val="630021"/>
                </a:solidFill>
                <a:latin typeface="Helvetica" panose="020B0604020202020204" pitchFamily="34" charset="0"/>
                <a:cs typeface="Arial" panose="020B0604020202020204" pitchFamily="34" charset="0"/>
              </a:defRPr>
            </a:lvl4pPr>
            <a:lvl5pPr marL="2057400" indent="-228600">
              <a:defRPr sz="2400" b="1">
                <a:solidFill>
                  <a:srgbClr val="63002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r>
              <a:rPr lang="en-NZ" altLang="es-ES" sz="1600"/>
              <a:t>Complexity of the model</a:t>
            </a:r>
          </a:p>
        </p:txBody>
      </p:sp>
      <p:sp>
        <p:nvSpPr>
          <p:cNvPr id="64528" name="Text Box 25"/>
          <p:cNvSpPr txBox="1">
            <a:spLocks noChangeArrowheads="1"/>
          </p:cNvSpPr>
          <p:nvPr/>
        </p:nvSpPr>
        <p:spPr bwMode="auto">
          <a:xfrm>
            <a:off x="8040689" y="1934674"/>
            <a:ext cx="1773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630021"/>
                </a:solidFill>
                <a:latin typeface="Helvetica" panose="020B0604020202020204" pitchFamily="34" charset="0"/>
                <a:cs typeface="Arial" panose="020B0604020202020204" pitchFamily="34" charset="0"/>
              </a:defRPr>
            </a:lvl1pPr>
            <a:lvl2pPr marL="742950" indent="-285750">
              <a:defRPr sz="2400" b="1">
                <a:solidFill>
                  <a:srgbClr val="630021"/>
                </a:solidFill>
                <a:latin typeface="Helvetica" panose="020B0604020202020204" pitchFamily="34" charset="0"/>
                <a:cs typeface="Arial" panose="020B0604020202020204" pitchFamily="34" charset="0"/>
              </a:defRPr>
            </a:lvl2pPr>
            <a:lvl3pPr marL="1143000" indent="-228600">
              <a:defRPr sz="2400" b="1">
                <a:solidFill>
                  <a:srgbClr val="630021"/>
                </a:solidFill>
                <a:latin typeface="Helvetica" panose="020B0604020202020204" pitchFamily="34" charset="0"/>
                <a:cs typeface="Arial" panose="020B0604020202020204" pitchFamily="34" charset="0"/>
              </a:defRPr>
            </a:lvl3pPr>
            <a:lvl4pPr marL="1600200" indent="-228600">
              <a:defRPr sz="2400" b="1">
                <a:solidFill>
                  <a:srgbClr val="630021"/>
                </a:solidFill>
                <a:latin typeface="Helvetica" panose="020B0604020202020204" pitchFamily="34" charset="0"/>
                <a:cs typeface="Arial" panose="020B0604020202020204" pitchFamily="34" charset="0"/>
              </a:defRPr>
            </a:lvl4pPr>
            <a:lvl5pPr marL="2057400" indent="-228600">
              <a:defRPr sz="2400" b="1">
                <a:solidFill>
                  <a:srgbClr val="63002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pPr algn="ctr"/>
            <a:r>
              <a:rPr lang="en-TT" altLang="es-ES" sz="1600"/>
              <a:t>Internal Validation Errors</a:t>
            </a:r>
          </a:p>
        </p:txBody>
      </p:sp>
      <p:sp>
        <p:nvSpPr>
          <p:cNvPr id="64529" name="Text Box 26"/>
          <p:cNvSpPr txBox="1">
            <a:spLocks noChangeArrowheads="1"/>
          </p:cNvSpPr>
          <p:nvPr/>
        </p:nvSpPr>
        <p:spPr bwMode="auto">
          <a:xfrm>
            <a:off x="9385301" y="3277699"/>
            <a:ext cx="936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rgbClr val="630021"/>
                </a:solidFill>
                <a:latin typeface="Helvetica" panose="020B0604020202020204" pitchFamily="34" charset="0"/>
                <a:cs typeface="Arial" panose="020B0604020202020204" pitchFamily="34" charset="0"/>
              </a:defRPr>
            </a:lvl1pPr>
            <a:lvl2pPr marL="742950" indent="-285750">
              <a:defRPr sz="2400" b="1">
                <a:solidFill>
                  <a:srgbClr val="630021"/>
                </a:solidFill>
                <a:latin typeface="Helvetica" panose="020B0604020202020204" pitchFamily="34" charset="0"/>
                <a:cs typeface="Arial" panose="020B0604020202020204" pitchFamily="34" charset="0"/>
              </a:defRPr>
            </a:lvl2pPr>
            <a:lvl3pPr marL="1143000" indent="-228600">
              <a:defRPr sz="2400" b="1">
                <a:solidFill>
                  <a:srgbClr val="630021"/>
                </a:solidFill>
                <a:latin typeface="Helvetica" panose="020B0604020202020204" pitchFamily="34" charset="0"/>
                <a:cs typeface="Arial" panose="020B0604020202020204" pitchFamily="34" charset="0"/>
              </a:defRPr>
            </a:lvl3pPr>
            <a:lvl4pPr marL="1600200" indent="-228600">
              <a:defRPr sz="2400" b="1">
                <a:solidFill>
                  <a:srgbClr val="630021"/>
                </a:solidFill>
                <a:latin typeface="Helvetica" panose="020B0604020202020204" pitchFamily="34" charset="0"/>
                <a:cs typeface="Arial" panose="020B0604020202020204" pitchFamily="34" charset="0"/>
              </a:defRPr>
            </a:lvl4pPr>
            <a:lvl5pPr marL="2057400" indent="-228600">
              <a:defRPr sz="2400" b="1">
                <a:solidFill>
                  <a:srgbClr val="63002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pPr>
              <a:spcBef>
                <a:spcPct val="50000"/>
              </a:spcBef>
            </a:pPr>
            <a:endParaRPr lang="es-ES" altLang="es-ES"/>
          </a:p>
        </p:txBody>
      </p:sp>
      <p:sp>
        <p:nvSpPr>
          <p:cNvPr id="64530" name="Text Box 27"/>
          <p:cNvSpPr txBox="1">
            <a:spLocks noChangeArrowheads="1"/>
          </p:cNvSpPr>
          <p:nvPr/>
        </p:nvSpPr>
        <p:spPr bwMode="auto">
          <a:xfrm>
            <a:off x="9077325" y="4771535"/>
            <a:ext cx="16560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rgbClr val="630021"/>
                </a:solidFill>
                <a:latin typeface="Helvetica" panose="020B0604020202020204" pitchFamily="34" charset="0"/>
                <a:cs typeface="Arial" panose="020B0604020202020204" pitchFamily="34" charset="0"/>
              </a:defRPr>
            </a:lvl1pPr>
            <a:lvl2pPr marL="742950" indent="-285750">
              <a:defRPr sz="2400" b="1">
                <a:solidFill>
                  <a:srgbClr val="630021"/>
                </a:solidFill>
                <a:latin typeface="Helvetica" panose="020B0604020202020204" pitchFamily="34" charset="0"/>
                <a:cs typeface="Arial" panose="020B0604020202020204" pitchFamily="34" charset="0"/>
              </a:defRPr>
            </a:lvl2pPr>
            <a:lvl3pPr marL="1143000" indent="-228600">
              <a:defRPr sz="2400" b="1">
                <a:solidFill>
                  <a:srgbClr val="630021"/>
                </a:solidFill>
                <a:latin typeface="Helvetica" panose="020B0604020202020204" pitchFamily="34" charset="0"/>
                <a:cs typeface="Arial" panose="020B0604020202020204" pitchFamily="34" charset="0"/>
              </a:defRPr>
            </a:lvl3pPr>
            <a:lvl4pPr marL="1600200" indent="-228600">
              <a:defRPr sz="2400" b="1">
                <a:solidFill>
                  <a:srgbClr val="630021"/>
                </a:solidFill>
                <a:latin typeface="Helvetica" panose="020B0604020202020204" pitchFamily="34" charset="0"/>
                <a:cs typeface="Arial" panose="020B0604020202020204" pitchFamily="34" charset="0"/>
              </a:defRPr>
            </a:lvl4pPr>
            <a:lvl5pPr marL="2057400" indent="-228600">
              <a:defRPr sz="2400" b="1">
                <a:solidFill>
                  <a:srgbClr val="63002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r>
              <a:rPr lang="es-ES" altLang="es-ES" sz="1600"/>
              <a:t>Training Errors</a:t>
            </a:r>
          </a:p>
        </p:txBody>
      </p:sp>
      <p:sp>
        <p:nvSpPr>
          <p:cNvPr id="64531" name="Rectangle 29"/>
          <p:cNvSpPr>
            <a:spLocks noChangeArrowheads="1"/>
          </p:cNvSpPr>
          <p:nvPr/>
        </p:nvSpPr>
        <p:spPr bwMode="auto">
          <a:xfrm>
            <a:off x="6527800" y="1286974"/>
            <a:ext cx="406986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0188" indent="-230188">
              <a:defRPr sz="2400" b="1">
                <a:solidFill>
                  <a:srgbClr val="630021"/>
                </a:solidFill>
                <a:latin typeface="Helvetica" panose="020B0604020202020204" pitchFamily="34" charset="0"/>
                <a:cs typeface="Arial" panose="020B0604020202020204" pitchFamily="34" charset="0"/>
              </a:defRPr>
            </a:lvl1pPr>
            <a:lvl2pPr marL="742950" indent="-285750">
              <a:defRPr sz="2400" b="1">
                <a:solidFill>
                  <a:srgbClr val="630021"/>
                </a:solidFill>
                <a:latin typeface="Helvetica" panose="020B0604020202020204" pitchFamily="34" charset="0"/>
                <a:cs typeface="Arial" panose="020B0604020202020204" pitchFamily="34" charset="0"/>
              </a:defRPr>
            </a:lvl2pPr>
            <a:lvl3pPr marL="1143000" indent="-228600">
              <a:defRPr sz="2400" b="1">
                <a:solidFill>
                  <a:srgbClr val="630021"/>
                </a:solidFill>
                <a:latin typeface="Helvetica" panose="020B0604020202020204" pitchFamily="34" charset="0"/>
                <a:cs typeface="Arial" panose="020B0604020202020204" pitchFamily="34" charset="0"/>
              </a:defRPr>
            </a:lvl3pPr>
            <a:lvl4pPr marL="1600200" indent="-228600">
              <a:defRPr sz="2400" b="1">
                <a:solidFill>
                  <a:srgbClr val="630021"/>
                </a:solidFill>
                <a:latin typeface="Helvetica" panose="020B0604020202020204" pitchFamily="34" charset="0"/>
                <a:cs typeface="Arial" panose="020B0604020202020204" pitchFamily="34" charset="0"/>
              </a:defRPr>
            </a:lvl4pPr>
            <a:lvl5pPr marL="2057400" indent="-228600">
              <a:defRPr sz="2400" b="1">
                <a:solidFill>
                  <a:srgbClr val="630021"/>
                </a:solidFill>
                <a:latin typeface="Helvetica"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630021"/>
                </a:solidFill>
                <a:latin typeface="Helvetica" panose="020B0604020202020204" pitchFamily="34" charset="0"/>
                <a:cs typeface="Arial" panose="020B0604020202020204" pitchFamily="34" charset="0"/>
              </a:defRPr>
            </a:lvl9pPr>
          </a:lstStyle>
          <a:p>
            <a:pPr>
              <a:spcBef>
                <a:spcPct val="20000"/>
              </a:spcBef>
              <a:buSzPct val="50000"/>
              <a:buFont typeface="Marlett" pitchFamily="2" charset="2"/>
              <a:buChar char="g"/>
            </a:pPr>
            <a:r>
              <a:rPr lang="es-ES" altLang="es-ES" dirty="0">
                <a:solidFill>
                  <a:srgbClr val="000066"/>
                </a:solidFill>
              </a:rPr>
              <a:t>Small </a:t>
            </a:r>
            <a:r>
              <a:rPr lang="es-ES" altLang="es-ES" dirty="0" err="1">
                <a:solidFill>
                  <a:srgbClr val="000066"/>
                </a:solidFill>
              </a:rPr>
              <a:t>Samples</a:t>
            </a:r>
            <a:r>
              <a:rPr lang="es-ES" altLang="es-ES" dirty="0">
                <a:solidFill>
                  <a:srgbClr val="000066"/>
                </a:solidFill>
              </a:rPr>
              <a:t>/</a:t>
            </a:r>
            <a:r>
              <a:rPr lang="es-ES" altLang="es-ES" dirty="0" err="1">
                <a:solidFill>
                  <a:srgbClr val="000066"/>
                </a:solidFill>
              </a:rPr>
              <a:t>Dim</a:t>
            </a:r>
            <a:r>
              <a:rPr lang="es-ES" altLang="es-ES" dirty="0">
                <a:solidFill>
                  <a:srgbClr val="000066"/>
                </a:solidFill>
              </a:rPr>
              <a:t> ratio</a:t>
            </a:r>
          </a:p>
        </p:txBody>
      </p:sp>
      <p:sp>
        <p:nvSpPr>
          <p:cNvPr id="64532" name="Freeform 30"/>
          <p:cNvSpPr>
            <a:spLocks/>
          </p:cNvSpPr>
          <p:nvPr/>
        </p:nvSpPr>
        <p:spPr bwMode="auto">
          <a:xfrm>
            <a:off x="6743701" y="1934674"/>
            <a:ext cx="1439863" cy="1201737"/>
          </a:xfrm>
          <a:custGeom>
            <a:avLst/>
            <a:gdLst>
              <a:gd name="T0" fmla="*/ 0 w 907"/>
              <a:gd name="T1" fmla="*/ 2147483646 h 757"/>
              <a:gd name="T2" fmla="*/ 2147483646 w 907"/>
              <a:gd name="T3" fmla="*/ 2147483646 h 757"/>
              <a:gd name="T4" fmla="*/ 2147483646 w 907"/>
              <a:gd name="T5" fmla="*/ 2147483646 h 757"/>
              <a:gd name="T6" fmla="*/ 2147483646 w 907"/>
              <a:gd name="T7" fmla="*/ 2147483646 h 757"/>
              <a:gd name="T8" fmla="*/ 2147483646 w 907"/>
              <a:gd name="T9" fmla="*/ 0 h 75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07" h="757">
                <a:moveTo>
                  <a:pt x="0" y="91"/>
                </a:moveTo>
                <a:cubicBezTo>
                  <a:pt x="34" y="348"/>
                  <a:pt x="68" y="605"/>
                  <a:pt x="136" y="681"/>
                </a:cubicBezTo>
                <a:cubicBezTo>
                  <a:pt x="204" y="757"/>
                  <a:pt x="302" y="636"/>
                  <a:pt x="408" y="545"/>
                </a:cubicBezTo>
                <a:cubicBezTo>
                  <a:pt x="514" y="454"/>
                  <a:pt x="688" y="227"/>
                  <a:pt x="771" y="136"/>
                </a:cubicBezTo>
                <a:cubicBezTo>
                  <a:pt x="854" y="45"/>
                  <a:pt x="880" y="22"/>
                  <a:pt x="907" y="0"/>
                </a:cubicBez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TextBox 23"/>
          <p:cNvSpPr txBox="1"/>
          <p:nvPr/>
        </p:nvSpPr>
        <p:spPr>
          <a:xfrm>
            <a:off x="5073191" y="770917"/>
            <a:ext cx="2030749" cy="584775"/>
          </a:xfrm>
          <a:prstGeom prst="rect">
            <a:avLst/>
          </a:prstGeom>
          <a:noFill/>
        </p:spPr>
        <p:txBody>
          <a:bodyPr wrap="none" rtlCol="0">
            <a:spAutoFit/>
          </a:bodyPr>
          <a:lstStyle/>
          <a:p>
            <a:r>
              <a:rPr lang="en-US" sz="3200" b="1" dirty="0"/>
              <a:t>Overfitting</a:t>
            </a:r>
          </a:p>
        </p:txBody>
      </p:sp>
      <p:sp>
        <p:nvSpPr>
          <p:cNvPr id="28" name="CuadroTexto 2"/>
          <p:cNvSpPr txBox="1">
            <a:spLocks noGrp="1"/>
          </p:cNvSpPr>
          <p:nvPr>
            <p:ph type="title"/>
          </p:nvPr>
        </p:nvSpPr>
        <p:spPr>
          <a:xfrm>
            <a:off x="1981200" y="-4819"/>
            <a:ext cx="8229600" cy="587853"/>
          </a:xfrm>
          <a:prstGeom prst="rect">
            <a:avLst/>
          </a:prstGeom>
          <a:noFill/>
        </p:spPr>
        <p:txBody>
          <a:bodyPr wrap="square" rtlCol="0">
            <a:spAutoFit/>
          </a:bodyPr>
          <a:lstStyle/>
          <a:p>
            <a:pPr algn="ctr">
              <a:lnSpc>
                <a:spcPct val="120000"/>
              </a:lnSpc>
            </a:pPr>
            <a:r>
              <a:rPr lang="es-ES" sz="2800" b="1" dirty="0">
                <a:solidFill>
                  <a:srgbClr val="EC6C6A"/>
                </a:solidFill>
                <a:latin typeface="Goudy Stout" panose="0202090407030B020401" pitchFamily="18" charset="0"/>
                <a:cs typeface="DIN Alternate Bold"/>
              </a:rPr>
              <a:t>SAMPLE DEPENDENCE</a:t>
            </a:r>
            <a:endParaRPr lang="es-ES" sz="2400" b="1" dirty="0">
              <a:solidFill>
                <a:srgbClr val="EC6C6A"/>
              </a:solidFill>
              <a:latin typeface="Goudy Stout" panose="0202090407030B020401" pitchFamily="18" charset="0"/>
              <a:cs typeface="DIN Alternate Bold"/>
            </a:endParaRPr>
          </a:p>
        </p:txBody>
      </p:sp>
      <p:sp>
        <p:nvSpPr>
          <p:cNvPr id="29" name="CuadroTexto 2"/>
          <p:cNvSpPr txBox="1">
            <a:spLocks/>
          </p:cNvSpPr>
          <p:nvPr/>
        </p:nvSpPr>
        <p:spPr>
          <a:xfrm>
            <a:off x="1973765" y="384654"/>
            <a:ext cx="8229600" cy="56188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800" b="1" dirty="0">
                <a:solidFill>
                  <a:srgbClr val="EC6C6A"/>
                </a:solidFill>
                <a:latin typeface="DIN Alternate Bold"/>
                <a:cs typeface="DIN Alternate Bold"/>
              </a:rPr>
              <a:t>QUANTITY</a:t>
            </a:r>
            <a:endParaRPr lang="es-ES" sz="2400" b="1" dirty="0">
              <a:solidFill>
                <a:srgbClr val="EC6C6A"/>
              </a:solidFill>
              <a:latin typeface="DIN Alternate Bold"/>
              <a:cs typeface="DIN Alternate Bold"/>
            </a:endParaRPr>
          </a:p>
        </p:txBody>
      </p:sp>
    </p:spTree>
    <p:extLst>
      <p:ext uri="{BB962C8B-B14F-4D97-AF65-F5344CB8AC3E}">
        <p14:creationId xmlns:p14="http://schemas.microsoft.com/office/powerpoint/2010/main" val="4160938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upo 21"/>
          <p:cNvGrpSpPr/>
          <p:nvPr/>
        </p:nvGrpSpPr>
        <p:grpSpPr>
          <a:xfrm>
            <a:off x="0" y="204500"/>
            <a:ext cx="12211845" cy="6858000"/>
            <a:chOff x="0" y="204500"/>
            <a:chExt cx="12211845" cy="6858000"/>
          </a:xfrm>
        </p:grpSpPr>
        <p:pic>
          <p:nvPicPr>
            <p:cNvPr id="25" name="Google Shape;355;p15" descr="PRESENT_6_9 PPT blank_Página_6.png"/>
            <p:cNvPicPr preferRelativeResize="0"/>
            <p:nvPr/>
          </p:nvPicPr>
          <p:blipFill rotWithShape="1">
            <a:blip r:embed="rId3">
              <a:alphaModFix/>
            </a:blip>
            <a:srcRect/>
            <a:stretch/>
          </p:blipFill>
          <p:spPr>
            <a:xfrm>
              <a:off x="0" y="204500"/>
              <a:ext cx="12211845" cy="6858000"/>
            </a:xfrm>
            <a:prstGeom prst="rect">
              <a:avLst/>
            </a:prstGeom>
            <a:noFill/>
            <a:ln>
              <a:noFill/>
            </a:ln>
          </p:spPr>
        </p:pic>
        <p:pic>
          <p:nvPicPr>
            <p:cNvPr id="26" name="Google Shape;358;p15" descr="IBE_llarg_blanc_RGB.png"/>
            <p:cNvPicPr preferRelativeResize="0"/>
            <p:nvPr/>
          </p:nvPicPr>
          <p:blipFill rotWithShape="1">
            <a:blip r:embed="rId4">
              <a:alphaModFix/>
            </a:blip>
            <a:srcRect/>
            <a:stretch/>
          </p:blipFill>
          <p:spPr>
            <a:xfrm>
              <a:off x="10264683" y="6256114"/>
              <a:ext cx="1272569" cy="348263"/>
            </a:xfrm>
            <a:prstGeom prst="rect">
              <a:avLst/>
            </a:prstGeom>
            <a:noFill/>
            <a:ln>
              <a:noFill/>
            </a:ln>
          </p:spPr>
        </p:pic>
      </p:grpSp>
      <p:sp>
        <p:nvSpPr>
          <p:cNvPr id="28" name="CuadroTexto 2"/>
          <p:cNvSpPr txBox="1">
            <a:spLocks noGrp="1"/>
          </p:cNvSpPr>
          <p:nvPr>
            <p:ph type="title"/>
          </p:nvPr>
        </p:nvSpPr>
        <p:spPr>
          <a:xfrm>
            <a:off x="1981200" y="-4819"/>
            <a:ext cx="8229600" cy="587853"/>
          </a:xfrm>
          <a:prstGeom prst="rect">
            <a:avLst/>
          </a:prstGeom>
          <a:noFill/>
        </p:spPr>
        <p:txBody>
          <a:bodyPr wrap="square" rtlCol="0">
            <a:spAutoFit/>
          </a:bodyPr>
          <a:lstStyle/>
          <a:p>
            <a:pPr algn="ctr">
              <a:lnSpc>
                <a:spcPct val="120000"/>
              </a:lnSpc>
            </a:pPr>
            <a:r>
              <a:rPr lang="es-ES" sz="2800" b="1" dirty="0">
                <a:solidFill>
                  <a:srgbClr val="EC6C6A"/>
                </a:solidFill>
                <a:latin typeface="Goudy Stout" panose="0202090407030B020401" pitchFamily="18" charset="0"/>
                <a:cs typeface="DIN Alternate Bold"/>
              </a:rPr>
              <a:t>SAMPLE DEPENDENCE</a:t>
            </a:r>
            <a:endParaRPr lang="es-ES" sz="2400" b="1" dirty="0">
              <a:solidFill>
                <a:srgbClr val="EC6C6A"/>
              </a:solidFill>
              <a:latin typeface="Goudy Stout" panose="0202090407030B020401" pitchFamily="18" charset="0"/>
              <a:cs typeface="DIN Alternate Bold"/>
            </a:endParaRPr>
          </a:p>
        </p:txBody>
      </p:sp>
      <p:sp>
        <p:nvSpPr>
          <p:cNvPr id="29" name="CuadroTexto 2"/>
          <p:cNvSpPr txBox="1">
            <a:spLocks/>
          </p:cNvSpPr>
          <p:nvPr/>
        </p:nvSpPr>
        <p:spPr>
          <a:xfrm>
            <a:off x="1973765" y="384654"/>
            <a:ext cx="8229600" cy="56188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2800" b="1" dirty="0">
                <a:solidFill>
                  <a:srgbClr val="EC6C6A"/>
                </a:solidFill>
                <a:latin typeface="DIN Alternate Bold"/>
                <a:cs typeface="DIN Alternate Bold"/>
              </a:rPr>
              <a:t>QUANTITY</a:t>
            </a:r>
            <a:endParaRPr lang="es-ES" sz="2400" b="1" dirty="0">
              <a:solidFill>
                <a:srgbClr val="EC6C6A"/>
              </a:solidFill>
              <a:latin typeface="DIN Alternate Bold"/>
              <a:cs typeface="DIN Alternate Bold"/>
            </a:endParaRPr>
          </a:p>
        </p:txBody>
      </p:sp>
      <p:grpSp>
        <p:nvGrpSpPr>
          <p:cNvPr id="5" name="Grupo 4"/>
          <p:cNvGrpSpPr/>
          <p:nvPr/>
        </p:nvGrpSpPr>
        <p:grpSpPr>
          <a:xfrm>
            <a:off x="68778" y="1511296"/>
            <a:ext cx="12074287" cy="3548095"/>
            <a:chOff x="1212353" y="1023907"/>
            <a:chExt cx="9688614" cy="2847052"/>
          </a:xfrm>
        </p:grpSpPr>
        <p:pic>
          <p:nvPicPr>
            <p:cNvPr id="3" name="Imagen 2"/>
            <p:cNvPicPr>
              <a:picLocks noChangeAspect="1"/>
            </p:cNvPicPr>
            <p:nvPr/>
          </p:nvPicPr>
          <p:blipFill rotWithShape="1">
            <a:blip r:embed="rId5" cstate="print">
              <a:extLst>
                <a:ext uri="{28A0092B-C50C-407E-A947-70E740481C1C}">
                  <a14:useLocalDpi xmlns:a14="http://schemas.microsoft.com/office/drawing/2010/main" val="0"/>
                </a:ext>
              </a:extLst>
            </a:blip>
            <a:srcRect b="52509"/>
            <a:stretch/>
          </p:blipFill>
          <p:spPr>
            <a:xfrm>
              <a:off x="1212354" y="1463450"/>
              <a:ext cx="9688613" cy="2234790"/>
            </a:xfrm>
            <a:prstGeom prst="rect">
              <a:avLst/>
            </a:prstGeom>
          </p:spPr>
        </p:pic>
        <p:sp>
          <p:nvSpPr>
            <p:cNvPr id="4" name="Rectángulo 3"/>
            <p:cNvSpPr/>
            <p:nvPr/>
          </p:nvSpPr>
          <p:spPr>
            <a:xfrm>
              <a:off x="5250039" y="1023907"/>
              <a:ext cx="2132187" cy="369332"/>
            </a:xfrm>
            <a:prstGeom prst="rect">
              <a:avLst/>
            </a:prstGeom>
          </p:spPr>
          <p:txBody>
            <a:bodyPr wrap="none">
              <a:spAutoFit/>
            </a:bodyPr>
            <a:lstStyle/>
            <a:p>
              <a:r>
                <a:rPr lang="es-ES" dirty="0" err="1"/>
                <a:t>Alwosheel</a:t>
              </a:r>
              <a:r>
                <a:rPr lang="es-ES" dirty="0"/>
                <a:t> et al 2018</a:t>
              </a:r>
            </a:p>
          </p:txBody>
        </p:sp>
        <p:pic>
          <p:nvPicPr>
            <p:cNvPr id="30" name="Imagen 29"/>
            <p:cNvPicPr>
              <a:picLocks noChangeAspect="1"/>
            </p:cNvPicPr>
            <p:nvPr/>
          </p:nvPicPr>
          <p:blipFill rotWithShape="1">
            <a:blip r:embed="rId5" cstate="print">
              <a:extLst>
                <a:ext uri="{28A0092B-C50C-407E-A947-70E740481C1C}">
                  <a14:useLocalDpi xmlns:a14="http://schemas.microsoft.com/office/drawing/2010/main" val="0"/>
                </a:ext>
              </a:extLst>
            </a:blip>
            <a:srcRect t="95488" b="842"/>
            <a:stretch/>
          </p:blipFill>
          <p:spPr>
            <a:xfrm>
              <a:off x="1212353" y="3698240"/>
              <a:ext cx="9688613" cy="172719"/>
            </a:xfrm>
            <a:prstGeom prst="rect">
              <a:avLst/>
            </a:prstGeom>
          </p:spPr>
        </p:pic>
      </p:grpSp>
    </p:spTree>
    <p:extLst>
      <p:ext uri="{BB962C8B-B14F-4D97-AF65-F5344CB8AC3E}">
        <p14:creationId xmlns:p14="http://schemas.microsoft.com/office/powerpoint/2010/main" val="20528451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3"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4" name="Google Shape;372;p15" descr="IMG-20200117-WA0000.jpg"/>
          <p:cNvSpPr/>
          <p:nvPr/>
        </p:nvSpPr>
        <p:spPr>
          <a:xfrm>
            <a:off x="77788" y="-72232"/>
            <a:ext cx="152400" cy="152401"/>
          </a:xfrm>
          <a:prstGeom prst="rect">
            <a:avLst/>
          </a:prstGeom>
          <a:noFill/>
          <a:ln>
            <a:noFill/>
          </a:ln>
        </p:spPr>
        <p:txBody>
          <a:bodyPr spcFirstLastPara="1" wrap="square" lIns="45713" tIns="22850" rIns="45713" bIns="22850" anchor="t" anchorCtr="0">
            <a:noAutofit/>
          </a:bodyPr>
          <a:lstStyle/>
          <a:p>
            <a:pPr algn="ctr"/>
            <a:endParaRPr sz="2500">
              <a:latin typeface="Helvetica Neue"/>
              <a:ea typeface="Helvetica Neue"/>
              <a:cs typeface="Helvetica Neue"/>
              <a:sym typeface="Helvetica Neue"/>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995207"/>
            <a:ext cx="2286001" cy="228600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2401" y="992122"/>
            <a:ext cx="3198711" cy="2190108"/>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3538" y="1017638"/>
            <a:ext cx="3623714" cy="2241140"/>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8748" y="3690774"/>
            <a:ext cx="1814666" cy="2419555"/>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9257" y="3556511"/>
            <a:ext cx="5120149" cy="2688079"/>
          </a:xfrm>
          <a:prstGeom prst="rect">
            <a:avLst/>
          </a:prstGeom>
        </p:spPr>
      </p:pic>
      <p:sp>
        <p:nvSpPr>
          <p:cNvPr id="15"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LIMITS OF AI</a:t>
            </a:r>
          </a:p>
        </p:txBody>
      </p:sp>
    </p:spTree>
    <p:extLst>
      <p:ext uri="{BB962C8B-B14F-4D97-AF65-F5344CB8AC3E}">
        <p14:creationId xmlns:p14="http://schemas.microsoft.com/office/powerpoint/2010/main" val="387375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sp>
        <p:nvSpPr>
          <p:cNvPr id="12" name="AutoShape 2" descr="Resultado de imagen de artificial neural network bra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AutoShape 4" descr="Resultado de imagen de artificial neural network brai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8" name="Picture 4" descr="https://scontent.fbcn9-1.fna.fbcdn.net/v/t1.0-0/p350x350/56806478_2342816115782195_6805114430536286208_n.jpg?_nc_cat=110&amp;_nc_ohc=kOfpRX-3DNcAQkWXa6leMg1_iqQakcJEUJCarmZmyOTWAdrXiM2HQiBPg&amp;_nc_ht=scontent.fbcn9-1.fna&amp;oh=ee93433318e9fce67a4badd9756a720b&amp;oe=5E4C324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995" y="921513"/>
            <a:ext cx="3559073" cy="5338610"/>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8034068" y="821695"/>
            <a:ext cx="1516825" cy="369332"/>
          </a:xfrm>
          <a:prstGeom prst="rect">
            <a:avLst/>
          </a:prstGeom>
        </p:spPr>
        <p:txBody>
          <a:bodyPr wrap="none">
            <a:spAutoFit/>
          </a:bodyPr>
          <a:lstStyle/>
          <a:p>
            <a:r>
              <a:rPr lang="en-US" dirty="0"/>
              <a:t>Saurabh Desai</a:t>
            </a:r>
          </a:p>
        </p:txBody>
      </p:sp>
      <p:pic>
        <p:nvPicPr>
          <p:cNvPr id="15" name="Google Shape;358;p15" descr="IBE_llarg_blanc_RGB.png"/>
          <p:cNvPicPr preferRelativeResize="0"/>
          <p:nvPr/>
        </p:nvPicPr>
        <p:blipFill rotWithShape="1">
          <a:blip r:embed="rId4">
            <a:alphaModFix/>
          </a:blip>
          <a:srcRect/>
          <a:stretch/>
        </p:blipFill>
        <p:spPr>
          <a:xfrm>
            <a:off x="10264683" y="6256114"/>
            <a:ext cx="1272569" cy="348263"/>
          </a:xfrm>
          <a:prstGeom prst="rect">
            <a:avLst/>
          </a:prstGeom>
          <a:noFill/>
          <a:ln>
            <a:noFill/>
          </a:ln>
        </p:spPr>
      </p:pic>
      <p:sp>
        <p:nvSpPr>
          <p:cNvPr id="13"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LIMITS OF AI</a:t>
            </a:r>
          </a:p>
        </p:txBody>
      </p:sp>
    </p:spTree>
    <p:extLst>
      <p:ext uri="{BB962C8B-B14F-4D97-AF65-F5344CB8AC3E}">
        <p14:creationId xmlns:p14="http://schemas.microsoft.com/office/powerpoint/2010/main" val="19366412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1"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4" name="Picture 3"/>
          <p:cNvPicPr>
            <a:picLocks noChangeAspect="1"/>
          </p:cNvPicPr>
          <p:nvPr/>
        </p:nvPicPr>
        <p:blipFill rotWithShape="1">
          <a:blip r:embed="rId4"/>
          <a:srcRect l="60251" t="20466" r="12649" b="32001"/>
          <a:stretch/>
        </p:blipFill>
        <p:spPr>
          <a:xfrm>
            <a:off x="623152" y="1341995"/>
            <a:ext cx="8134295" cy="4458674"/>
          </a:xfrm>
          <a:prstGeom prst="rect">
            <a:avLst/>
          </a:prstGeom>
        </p:spPr>
      </p:pic>
      <p:sp>
        <p:nvSpPr>
          <p:cNvPr id="5" name="CuadroTexto 2"/>
          <p:cNvSpPr txBox="1">
            <a:spLocks noGrp="1"/>
          </p:cNvSpPr>
          <p:nvPr>
            <p:ph type="title"/>
          </p:nvPr>
        </p:nvSpPr>
        <p:spPr>
          <a:xfrm>
            <a:off x="1981199" y="536210"/>
            <a:ext cx="8229600" cy="561885"/>
          </a:xfrm>
          <a:prstGeom prst="rect">
            <a:avLst/>
          </a:prstGeom>
          <a:noFill/>
        </p:spPr>
        <p:txBody>
          <a:bodyPr wrap="square" rtlCol="0">
            <a:spAutoFit/>
          </a:bodyPr>
          <a:lstStyle/>
          <a:p>
            <a:pPr algn="ctr">
              <a:lnSpc>
                <a:spcPct val="120000"/>
              </a:lnSpc>
            </a:pPr>
            <a:r>
              <a:rPr lang="es-ES" sz="2800" dirty="0">
                <a:solidFill>
                  <a:srgbClr val="FFC000"/>
                </a:solidFill>
                <a:latin typeface="DIN Alternate Bold"/>
                <a:cs typeface="DIN Alternate Bold"/>
              </a:rPr>
              <a:t>GARBAGE in, GARBAGE </a:t>
            </a:r>
            <a:r>
              <a:rPr lang="es-ES" sz="2800" dirty="0" err="1">
                <a:solidFill>
                  <a:srgbClr val="FFC000"/>
                </a:solidFill>
                <a:latin typeface="DIN Alternate Bold"/>
                <a:cs typeface="DIN Alternate Bold"/>
              </a:rPr>
              <a:t>out</a:t>
            </a:r>
            <a:endParaRPr lang="es-ES" sz="2400" dirty="0">
              <a:solidFill>
                <a:srgbClr val="FFC000"/>
              </a:solidFill>
              <a:latin typeface="DIN Alternate Bold"/>
              <a:cs typeface="DIN Alternate Bold"/>
            </a:endParaRPr>
          </a:p>
        </p:txBody>
      </p:sp>
      <p:sp>
        <p:nvSpPr>
          <p:cNvPr id="2" name="Rectangle 1"/>
          <p:cNvSpPr/>
          <p:nvPr/>
        </p:nvSpPr>
        <p:spPr>
          <a:xfrm>
            <a:off x="6357920" y="3010610"/>
            <a:ext cx="3518263" cy="2751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796143" y="2318911"/>
            <a:ext cx="4045227" cy="2862322"/>
          </a:xfrm>
          <a:prstGeom prst="rect">
            <a:avLst/>
          </a:prstGeom>
          <a:noFill/>
        </p:spPr>
        <p:txBody>
          <a:bodyPr wrap="square" rtlCol="0">
            <a:spAutoFit/>
          </a:bodyPr>
          <a:lstStyle/>
          <a:p>
            <a:r>
              <a:rPr lang="en-US" sz="3600" i="1" dirty="0">
                <a:solidFill>
                  <a:srgbClr val="FF0000"/>
                </a:solidFill>
              </a:rPr>
              <a:t>“What you use to train the machine learning algorithm will influence what you get out of it”</a:t>
            </a:r>
          </a:p>
        </p:txBody>
      </p:sp>
      <p:sp>
        <p:nvSpPr>
          <p:cNvPr id="12" name="CuadroTexto 2"/>
          <p:cNvSpPr txBox="1">
            <a:spLocks/>
          </p:cNvSpPr>
          <p:nvPr/>
        </p:nvSpPr>
        <p:spPr>
          <a:xfrm>
            <a:off x="-374469" y="-104765"/>
            <a:ext cx="12871269" cy="764825"/>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LIMITS OF AI</a:t>
            </a:r>
          </a:p>
        </p:txBody>
      </p:sp>
    </p:spTree>
    <p:extLst>
      <p:ext uri="{BB962C8B-B14F-4D97-AF65-F5344CB8AC3E}">
        <p14:creationId xmlns:p14="http://schemas.microsoft.com/office/powerpoint/2010/main" val="410429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5"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sp>
        <p:nvSpPr>
          <p:cNvPr id="144" name="1 Título"/>
          <p:cNvSpPr txBox="1">
            <a:spLocks/>
          </p:cNvSpPr>
          <p:nvPr/>
        </p:nvSpPr>
        <p:spPr>
          <a:xfrm>
            <a:off x="296090" y="23018"/>
            <a:ext cx="119829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4">
                    <a:lumMod val="60000"/>
                    <a:lumOff val="40000"/>
                  </a:schemeClr>
                </a:solidFill>
                <a:latin typeface="Goudy Stout" panose="0202090407030B020401" pitchFamily="18" charset="0"/>
              </a:rPr>
              <a:t>Bayesian statistics</a:t>
            </a:r>
          </a:p>
        </p:txBody>
      </p:sp>
      <p:sp>
        <p:nvSpPr>
          <p:cNvPr id="19" name="Content Placeholder 2"/>
          <p:cNvSpPr>
            <a:spLocks noGrp="1" noChangeArrowheads="1"/>
          </p:cNvSpPr>
          <p:nvPr>
            <p:ph idx="1"/>
          </p:nvPr>
        </p:nvSpPr>
        <p:spPr>
          <a:xfrm>
            <a:off x="296090" y="1215845"/>
            <a:ext cx="11547987" cy="5410200"/>
          </a:xfrm>
        </p:spPr>
        <p:txBody>
          <a:bodyPr vert="horz" lIns="91440" tIns="45720" rIns="91440" bIns="45720" rtlCol="0" anchor="t">
            <a:normAutofit/>
          </a:bodyPr>
          <a:lstStyle/>
          <a:p>
            <a:pPr algn="just"/>
            <a:r>
              <a:rPr lang="es-ES" altLang="es-ES" sz="3200" dirty="0">
                <a:cs typeface="Calibri" panose="020F0502020204030204"/>
              </a:rPr>
              <a:t>A </a:t>
            </a:r>
            <a:r>
              <a:rPr lang="es-ES" altLang="es-ES" sz="3200" dirty="0" err="1">
                <a:cs typeface="Calibri" panose="020F0502020204030204"/>
              </a:rPr>
              <a:t>family</a:t>
            </a:r>
            <a:r>
              <a:rPr lang="es-ES" altLang="es-ES" sz="3200" dirty="0">
                <a:cs typeface="Calibri" panose="020F0502020204030204"/>
              </a:rPr>
              <a:t> of </a:t>
            </a:r>
            <a:r>
              <a:rPr lang="es-ES" altLang="es-ES" sz="3200" dirty="0" err="1">
                <a:cs typeface="Calibri" panose="020F0502020204030204"/>
              </a:rPr>
              <a:t>algorithms</a:t>
            </a:r>
            <a:r>
              <a:rPr lang="es-ES" altLang="es-ES" sz="3200" dirty="0">
                <a:cs typeface="Calibri" panose="020F0502020204030204"/>
              </a:rPr>
              <a:t> </a:t>
            </a:r>
            <a:r>
              <a:rPr lang="es-ES" altLang="es-ES" sz="3200" dirty="0" err="1">
                <a:cs typeface="Calibri" panose="020F0502020204030204"/>
              </a:rPr>
              <a:t>based</a:t>
            </a:r>
            <a:r>
              <a:rPr lang="es-ES" altLang="es-ES" sz="3200" dirty="0">
                <a:cs typeface="Calibri" panose="020F0502020204030204"/>
              </a:rPr>
              <a:t> </a:t>
            </a:r>
            <a:r>
              <a:rPr lang="es-ES" altLang="es-ES" sz="3200" dirty="0" err="1">
                <a:cs typeface="Calibri" panose="020F0502020204030204"/>
              </a:rPr>
              <a:t>on</a:t>
            </a:r>
            <a:r>
              <a:rPr lang="es-ES" altLang="es-ES" sz="3200" dirty="0">
                <a:cs typeface="Calibri" panose="020F0502020204030204"/>
              </a:rPr>
              <a:t> </a:t>
            </a:r>
            <a:r>
              <a:rPr lang="es-ES" altLang="es-ES" sz="3200" dirty="0" err="1">
                <a:cs typeface="Calibri" panose="020F0502020204030204"/>
              </a:rPr>
              <a:t>the</a:t>
            </a:r>
            <a:r>
              <a:rPr lang="es-ES" altLang="es-ES" sz="3200" dirty="0">
                <a:cs typeface="Calibri" panose="020F0502020204030204"/>
              </a:rPr>
              <a:t> Bayes </a:t>
            </a:r>
            <a:r>
              <a:rPr lang="es-ES" altLang="es-ES" sz="3200" dirty="0" err="1">
                <a:cs typeface="Calibri" panose="020F0502020204030204"/>
              </a:rPr>
              <a:t>paradigm</a:t>
            </a:r>
            <a:endParaRPr lang="es-ES" altLang="es-ES" sz="3200" dirty="0">
              <a:cs typeface="Calibri" panose="020F0502020204030204"/>
            </a:endParaRPr>
          </a:p>
          <a:p>
            <a:pPr algn="just"/>
            <a:r>
              <a:rPr lang="es-ES" altLang="es-ES" sz="3200" dirty="0" err="1">
                <a:cs typeface="Calibri" panose="020F0502020204030204"/>
              </a:rPr>
              <a:t>Depending</a:t>
            </a:r>
            <a:r>
              <a:rPr lang="es-ES" altLang="es-ES" sz="3200" dirty="0">
                <a:cs typeface="Calibri" panose="020F0502020204030204"/>
              </a:rPr>
              <a:t> </a:t>
            </a:r>
            <a:r>
              <a:rPr lang="es-ES" altLang="es-ES" sz="3200" dirty="0" err="1">
                <a:cs typeface="Calibri" panose="020F0502020204030204"/>
              </a:rPr>
              <a:t>on</a:t>
            </a:r>
            <a:r>
              <a:rPr lang="es-ES" altLang="es-ES" sz="3200" dirty="0">
                <a:cs typeface="Calibri" panose="020F0502020204030204"/>
              </a:rPr>
              <a:t> </a:t>
            </a:r>
            <a:r>
              <a:rPr lang="es-ES" altLang="es-ES" sz="3200" dirty="0" err="1">
                <a:cs typeface="Calibri" panose="020F0502020204030204"/>
              </a:rPr>
              <a:t>what</a:t>
            </a:r>
            <a:r>
              <a:rPr lang="es-ES" altLang="es-ES" sz="3200" dirty="0">
                <a:cs typeface="Calibri" panose="020F0502020204030204"/>
              </a:rPr>
              <a:t> </a:t>
            </a:r>
            <a:r>
              <a:rPr lang="es-ES" altLang="es-ES" sz="3200" dirty="0" err="1">
                <a:cs typeface="Calibri" panose="020F0502020204030204"/>
              </a:rPr>
              <a:t>we</a:t>
            </a:r>
            <a:r>
              <a:rPr lang="es-ES" altLang="es-ES" sz="3200" dirty="0">
                <a:cs typeface="Calibri" panose="020F0502020204030204"/>
              </a:rPr>
              <a:t> can </a:t>
            </a:r>
            <a:r>
              <a:rPr lang="es-ES" altLang="es-ES" sz="3200" dirty="0" err="1">
                <a:cs typeface="Calibri" panose="020F0502020204030204"/>
              </a:rPr>
              <a:t>obtain</a:t>
            </a:r>
            <a:r>
              <a:rPr lang="es-ES" altLang="es-ES" sz="3200" dirty="0">
                <a:cs typeface="Calibri" panose="020F0502020204030204"/>
              </a:rPr>
              <a:t> in </a:t>
            </a:r>
            <a:r>
              <a:rPr lang="es-ES" altLang="es-ES" sz="3200" dirty="0" err="1">
                <a:cs typeface="Calibri" panose="020F0502020204030204"/>
              </a:rPr>
              <a:t>close</a:t>
            </a:r>
            <a:r>
              <a:rPr lang="es-ES" altLang="es-ES" sz="3200" dirty="0">
                <a:cs typeface="Calibri" panose="020F0502020204030204"/>
              </a:rPr>
              <a:t> </a:t>
            </a:r>
            <a:r>
              <a:rPr lang="es-ES" altLang="es-ES" sz="3200" dirty="0" err="1">
                <a:cs typeface="Calibri" panose="020F0502020204030204"/>
              </a:rPr>
              <a:t>form</a:t>
            </a:r>
            <a:r>
              <a:rPr lang="es-ES" altLang="es-ES" sz="3200" dirty="0">
                <a:cs typeface="Calibri" panose="020F0502020204030204"/>
              </a:rPr>
              <a:t> </a:t>
            </a:r>
            <a:r>
              <a:rPr lang="es-ES" altLang="es-ES" sz="3200" dirty="0" err="1">
                <a:cs typeface="Calibri" panose="020F0502020204030204"/>
              </a:rPr>
              <a:t>we</a:t>
            </a:r>
            <a:r>
              <a:rPr lang="es-ES" altLang="es-ES" sz="3200" dirty="0">
                <a:cs typeface="Calibri" panose="020F0502020204030204"/>
              </a:rPr>
              <a:t> </a:t>
            </a:r>
            <a:r>
              <a:rPr lang="es-ES" altLang="es-ES" sz="3200" dirty="0" err="1">
                <a:cs typeface="Calibri" panose="020F0502020204030204"/>
              </a:rPr>
              <a:t>have</a:t>
            </a:r>
            <a:r>
              <a:rPr lang="es-ES" altLang="es-ES" sz="3200" dirty="0">
                <a:cs typeface="Calibri" panose="020F0502020204030204"/>
              </a:rPr>
              <a:t>:</a:t>
            </a:r>
          </a:p>
          <a:p>
            <a:pPr lvl="1" algn="just"/>
            <a:r>
              <a:rPr lang="es-ES" altLang="es-ES" sz="3200" dirty="0" err="1">
                <a:cs typeface="Calibri" panose="020F0502020204030204"/>
              </a:rPr>
              <a:t>Classical</a:t>
            </a:r>
            <a:r>
              <a:rPr lang="es-ES" altLang="es-ES" sz="3200" dirty="0">
                <a:cs typeface="Calibri" panose="020F0502020204030204"/>
              </a:rPr>
              <a:t> Bayes </a:t>
            </a:r>
            <a:r>
              <a:rPr lang="es-ES" altLang="es-ES" sz="3200" dirty="0" err="1">
                <a:cs typeface="Calibri" panose="020F0502020204030204"/>
              </a:rPr>
              <a:t>theorem</a:t>
            </a:r>
            <a:r>
              <a:rPr lang="es-ES" altLang="es-ES" sz="3200" dirty="0">
                <a:cs typeface="Calibri" panose="020F0502020204030204"/>
              </a:rPr>
              <a:t> </a:t>
            </a:r>
            <a:r>
              <a:rPr lang="es-ES" altLang="es-ES" sz="3200" dirty="0" err="1">
                <a:cs typeface="Calibri" panose="020F0502020204030204"/>
              </a:rPr>
              <a:t>application</a:t>
            </a:r>
            <a:endParaRPr lang="es-ES" altLang="es-ES" sz="3200" dirty="0">
              <a:cs typeface="Calibri" panose="020F0502020204030204"/>
            </a:endParaRPr>
          </a:p>
          <a:p>
            <a:pPr lvl="1" algn="just"/>
            <a:r>
              <a:rPr lang="es-ES" altLang="es-ES" sz="3200" dirty="0" err="1">
                <a:cs typeface="Calibri" panose="020F0502020204030204"/>
              </a:rPr>
              <a:t>Conjugate</a:t>
            </a:r>
            <a:endParaRPr lang="es-ES" altLang="es-ES" sz="3200" dirty="0">
              <a:cs typeface="Calibri" panose="020F0502020204030204"/>
            </a:endParaRPr>
          </a:p>
          <a:p>
            <a:pPr lvl="1" algn="just"/>
            <a:r>
              <a:rPr lang="es-ES" altLang="es-ES" sz="3200" dirty="0">
                <a:cs typeface="Calibri" panose="020F0502020204030204"/>
              </a:rPr>
              <a:t>MCMC</a:t>
            </a:r>
          </a:p>
          <a:p>
            <a:pPr lvl="1" algn="just"/>
            <a:r>
              <a:rPr lang="es-ES" altLang="es-ES" sz="3200" dirty="0">
                <a:cs typeface="Calibri" panose="020F0502020204030204"/>
              </a:rPr>
              <a:t>ABC</a:t>
            </a:r>
          </a:p>
          <a:p>
            <a:pPr algn="just"/>
            <a:r>
              <a:rPr lang="es-ES" altLang="es-ES" sz="3200" dirty="0">
                <a:cs typeface="Calibri" panose="020F0502020204030204"/>
              </a:rPr>
              <a:t>ABC </a:t>
            </a:r>
            <a:r>
              <a:rPr lang="es-ES" altLang="es-ES" sz="3200" dirty="0" err="1">
                <a:cs typeface="Calibri" panose="020F0502020204030204"/>
              </a:rPr>
              <a:t>depends</a:t>
            </a:r>
            <a:r>
              <a:rPr lang="es-ES" altLang="es-ES" sz="3200" dirty="0">
                <a:cs typeface="Calibri" panose="020F0502020204030204"/>
              </a:rPr>
              <a:t> </a:t>
            </a:r>
            <a:r>
              <a:rPr lang="es-ES" altLang="es-ES" sz="3200" dirty="0" err="1">
                <a:cs typeface="Calibri" panose="020F0502020204030204"/>
              </a:rPr>
              <a:t>on</a:t>
            </a:r>
            <a:r>
              <a:rPr lang="es-ES" altLang="es-ES" sz="3200" dirty="0">
                <a:cs typeface="Calibri" panose="020F0502020204030204"/>
              </a:rPr>
              <a:t> </a:t>
            </a:r>
            <a:r>
              <a:rPr lang="es-ES" altLang="es-ES" sz="3200" dirty="0" err="1">
                <a:cs typeface="Calibri" panose="020F0502020204030204"/>
              </a:rPr>
              <a:t>which</a:t>
            </a:r>
            <a:r>
              <a:rPr lang="es-ES" altLang="es-ES" sz="3200" dirty="0">
                <a:cs typeface="Calibri" panose="020F0502020204030204"/>
              </a:rPr>
              <a:t> </a:t>
            </a:r>
            <a:r>
              <a:rPr lang="es-ES" altLang="es-ES" sz="3200" dirty="0" err="1">
                <a:cs typeface="Calibri" panose="020F0502020204030204"/>
              </a:rPr>
              <a:t>Summary</a:t>
            </a:r>
            <a:r>
              <a:rPr lang="es-ES" altLang="es-ES" sz="3200" dirty="0">
                <a:cs typeface="Calibri" panose="020F0502020204030204"/>
              </a:rPr>
              <a:t> </a:t>
            </a:r>
            <a:r>
              <a:rPr lang="es-ES" altLang="es-ES" sz="3200" dirty="0" err="1">
                <a:cs typeface="Calibri" panose="020F0502020204030204"/>
              </a:rPr>
              <a:t>Statistics</a:t>
            </a:r>
            <a:r>
              <a:rPr lang="es-ES" altLang="es-ES" sz="3200" dirty="0">
                <a:cs typeface="Calibri" panose="020F0502020204030204"/>
              </a:rPr>
              <a:t> </a:t>
            </a:r>
            <a:r>
              <a:rPr lang="es-ES" altLang="es-ES" sz="3200" dirty="0" err="1">
                <a:cs typeface="Calibri" panose="020F0502020204030204"/>
              </a:rPr>
              <a:t>you</a:t>
            </a:r>
            <a:r>
              <a:rPr lang="es-ES" altLang="es-ES" sz="3200" dirty="0">
                <a:cs typeface="Calibri" panose="020F0502020204030204"/>
              </a:rPr>
              <a:t> use.</a:t>
            </a:r>
          </a:p>
          <a:p>
            <a:pPr lvl="1" algn="just"/>
            <a:r>
              <a:rPr lang="es-ES" altLang="es-ES" sz="3200" dirty="0">
                <a:cs typeface="Calibri" panose="020F0502020204030204"/>
              </a:rPr>
              <a:t>Machine </a:t>
            </a:r>
            <a:r>
              <a:rPr lang="es-ES" altLang="es-ES" sz="3200" dirty="0" err="1">
                <a:cs typeface="Calibri" panose="020F0502020204030204"/>
              </a:rPr>
              <a:t>learning</a:t>
            </a:r>
            <a:r>
              <a:rPr lang="es-ES" altLang="es-ES" sz="3200" dirty="0">
                <a:cs typeface="Calibri" panose="020F0502020204030204"/>
              </a:rPr>
              <a:t> </a:t>
            </a:r>
            <a:r>
              <a:rPr lang="es-ES" altLang="es-ES" sz="3200" dirty="0" err="1">
                <a:cs typeface="Calibri" panose="020F0502020204030204"/>
              </a:rPr>
              <a:t>methods</a:t>
            </a:r>
            <a:r>
              <a:rPr lang="es-ES" altLang="es-ES" sz="3200" dirty="0">
                <a:cs typeface="Calibri" panose="020F0502020204030204"/>
              </a:rPr>
              <a:t> to </a:t>
            </a:r>
            <a:r>
              <a:rPr lang="es-ES" altLang="es-ES" sz="3200" dirty="0" err="1">
                <a:cs typeface="Calibri" panose="020F0502020204030204"/>
              </a:rPr>
              <a:t>identify</a:t>
            </a:r>
            <a:r>
              <a:rPr lang="es-ES" altLang="es-ES" sz="3200" dirty="0">
                <a:cs typeface="Calibri" panose="020F0502020204030204"/>
              </a:rPr>
              <a:t> </a:t>
            </a:r>
            <a:r>
              <a:rPr lang="es-ES" altLang="es-ES" sz="3200" dirty="0" err="1">
                <a:cs typeface="Calibri" panose="020F0502020204030204"/>
              </a:rPr>
              <a:t>the</a:t>
            </a:r>
            <a:r>
              <a:rPr lang="es-ES" altLang="es-ES" sz="3200" dirty="0">
                <a:cs typeface="Calibri" panose="020F0502020204030204"/>
              </a:rPr>
              <a:t> </a:t>
            </a:r>
            <a:r>
              <a:rPr lang="es-ES" altLang="es-ES" sz="3200" dirty="0" err="1">
                <a:cs typeface="Calibri" panose="020F0502020204030204"/>
              </a:rPr>
              <a:t>best</a:t>
            </a:r>
            <a:r>
              <a:rPr lang="es-ES" altLang="es-ES" sz="3200" dirty="0">
                <a:cs typeface="Calibri" panose="020F0502020204030204"/>
              </a:rPr>
              <a:t> </a:t>
            </a:r>
            <a:r>
              <a:rPr lang="es-ES" altLang="es-ES" sz="3200" dirty="0" err="1">
                <a:cs typeface="Calibri" panose="020F0502020204030204"/>
              </a:rPr>
              <a:t>ones</a:t>
            </a:r>
            <a:endParaRPr lang="es-ES" altLang="es-ES" sz="3200" dirty="0">
              <a:cs typeface="Calibri" panose="020F0502020204030204"/>
            </a:endParaRPr>
          </a:p>
          <a:p>
            <a:pPr algn="just"/>
            <a:r>
              <a:rPr lang="es-ES" altLang="es-ES" sz="3200" dirty="0">
                <a:cs typeface="Calibri" panose="020F0502020204030204"/>
              </a:rPr>
              <a:t>Posterior </a:t>
            </a:r>
            <a:r>
              <a:rPr lang="es-ES" altLang="es-ES" sz="3200" dirty="0" err="1">
                <a:cs typeface="Calibri" panose="020F0502020204030204"/>
              </a:rPr>
              <a:t>prediction</a:t>
            </a:r>
            <a:r>
              <a:rPr lang="es-ES" altLang="es-ES" sz="3200" dirty="0">
                <a:cs typeface="Calibri" panose="020F0502020204030204"/>
              </a:rPr>
              <a:t>/</a:t>
            </a:r>
            <a:r>
              <a:rPr lang="es-ES" altLang="es-ES" sz="3200" dirty="0" err="1">
                <a:cs typeface="Calibri" panose="020F0502020204030204"/>
              </a:rPr>
              <a:t>Model</a:t>
            </a:r>
            <a:r>
              <a:rPr lang="es-ES" altLang="es-ES" sz="3200" dirty="0">
                <a:cs typeface="Calibri" panose="020F0502020204030204"/>
              </a:rPr>
              <a:t> </a:t>
            </a:r>
            <a:r>
              <a:rPr lang="es-ES" altLang="es-ES" sz="3200" dirty="0" err="1">
                <a:cs typeface="Calibri" panose="020F0502020204030204"/>
              </a:rPr>
              <a:t>adequacy</a:t>
            </a:r>
            <a:r>
              <a:rPr lang="es-ES" altLang="es-ES" sz="3200" dirty="0">
                <a:cs typeface="Calibri" panose="020F0502020204030204"/>
              </a:rPr>
              <a:t> </a:t>
            </a:r>
            <a:r>
              <a:rPr lang="es-ES" altLang="es-ES" sz="3200" dirty="0" err="1">
                <a:cs typeface="Calibri" panose="020F0502020204030204"/>
              </a:rPr>
              <a:t>is</a:t>
            </a:r>
            <a:r>
              <a:rPr lang="es-ES" altLang="es-ES" sz="3200" dirty="0">
                <a:cs typeface="Calibri" panose="020F0502020204030204"/>
              </a:rPr>
              <a:t> a MUST in </a:t>
            </a:r>
            <a:r>
              <a:rPr lang="es-ES" altLang="es-ES" sz="3200" dirty="0" err="1">
                <a:cs typeface="Calibri" panose="020F0502020204030204"/>
              </a:rPr>
              <a:t>Bayesian</a:t>
            </a:r>
            <a:r>
              <a:rPr lang="es-ES" altLang="es-ES" sz="3200" dirty="0">
                <a:cs typeface="Calibri" panose="020F0502020204030204"/>
              </a:rPr>
              <a:t> </a:t>
            </a:r>
            <a:r>
              <a:rPr lang="es-ES" altLang="es-ES" sz="3200" dirty="0" err="1">
                <a:cs typeface="Calibri" panose="020F0502020204030204"/>
              </a:rPr>
              <a:t>statistics</a:t>
            </a:r>
            <a:endParaRPr lang="es-ES" altLang="es-ES" sz="3200" dirty="0">
              <a:cs typeface="Calibri" panose="020F0502020204030204"/>
            </a:endParaRPr>
          </a:p>
        </p:txBody>
      </p:sp>
    </p:spTree>
    <p:extLst>
      <p:ext uri="{BB962C8B-B14F-4D97-AF65-F5344CB8AC3E}">
        <p14:creationId xmlns:p14="http://schemas.microsoft.com/office/powerpoint/2010/main" val="38440597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0" y="204500"/>
            <a:ext cx="12211845" cy="6858000"/>
            <a:chOff x="0" y="204500"/>
            <a:chExt cx="12211845" cy="6858000"/>
          </a:xfrm>
        </p:grpSpPr>
        <p:pic>
          <p:nvPicPr>
            <p:cNvPr id="4"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6"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grpSp>
      <p:pic>
        <p:nvPicPr>
          <p:cNvPr id="5" name="Picture 4"/>
          <p:cNvPicPr>
            <a:picLocks noChangeAspect="1"/>
          </p:cNvPicPr>
          <p:nvPr/>
        </p:nvPicPr>
        <p:blipFill rotWithShape="1">
          <a:blip r:embed="rId4"/>
          <a:srcRect l="69167" t="35597" r="12685" b="40206"/>
          <a:stretch/>
        </p:blipFill>
        <p:spPr>
          <a:xfrm>
            <a:off x="2664578" y="1495794"/>
            <a:ext cx="6579264" cy="4934451"/>
          </a:xfrm>
          <a:prstGeom prst="rect">
            <a:avLst/>
          </a:prstGeom>
          <a:effectLst>
            <a:softEdge rad="139700"/>
          </a:effectLst>
        </p:spPr>
      </p:pic>
      <p:sp>
        <p:nvSpPr>
          <p:cNvPr id="8" name="CuadroTexto 2"/>
          <p:cNvSpPr txBox="1">
            <a:spLocks/>
          </p:cNvSpPr>
          <p:nvPr/>
        </p:nvSpPr>
        <p:spPr>
          <a:xfrm>
            <a:off x="-455932" y="0"/>
            <a:ext cx="12871269" cy="1495794"/>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s-ES" sz="3800" dirty="0">
                <a:solidFill>
                  <a:srgbClr val="EC6C6A"/>
                </a:solidFill>
                <a:latin typeface="Goudy Stout" panose="0202090407030B020401" pitchFamily="18" charset="0"/>
                <a:cs typeface="DIN Alternate Bold"/>
              </a:rPr>
              <a:t>IT IS YOUR RESPONSIBILITY!</a:t>
            </a:r>
          </a:p>
        </p:txBody>
      </p:sp>
    </p:spTree>
    <p:extLst>
      <p:ext uri="{BB962C8B-B14F-4D97-AF65-F5344CB8AC3E}">
        <p14:creationId xmlns:p14="http://schemas.microsoft.com/office/powerpoint/2010/main" val="4158649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355;p15" descr="PRESENT_6_9 PPT blank_Página_6.png"/>
          <p:cNvPicPr preferRelativeResize="0"/>
          <p:nvPr/>
        </p:nvPicPr>
        <p:blipFill rotWithShape="1">
          <a:blip r:embed="rId2">
            <a:alphaModFix/>
          </a:blip>
          <a:srcRect/>
          <a:stretch/>
        </p:blipFill>
        <p:spPr>
          <a:xfrm>
            <a:off x="0" y="204500"/>
            <a:ext cx="12211845" cy="6858000"/>
          </a:xfrm>
          <a:prstGeom prst="rect">
            <a:avLst/>
          </a:prstGeom>
          <a:noFill/>
          <a:ln>
            <a:noFill/>
          </a:ln>
        </p:spPr>
      </p:pic>
      <p:pic>
        <p:nvPicPr>
          <p:cNvPr id="14" name="Google Shape;358;p15" descr="IBE_llarg_blanc_RGB.png"/>
          <p:cNvPicPr preferRelativeResize="0"/>
          <p:nvPr/>
        </p:nvPicPr>
        <p:blipFill rotWithShape="1">
          <a:blip r:embed="rId3">
            <a:alphaModFix/>
          </a:blip>
          <a:srcRect/>
          <a:stretch/>
        </p:blipFill>
        <p:spPr>
          <a:xfrm>
            <a:off x="10264683" y="6256114"/>
            <a:ext cx="1272569" cy="348263"/>
          </a:xfrm>
          <a:prstGeom prst="rect">
            <a:avLst/>
          </a:prstGeom>
          <a:noFill/>
          <a:ln>
            <a:noFill/>
          </a:ln>
        </p:spPr>
      </p:pic>
      <p:pic>
        <p:nvPicPr>
          <p:cNvPr id="1331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414" t="14346" r="22311" b="8045"/>
          <a:stretch/>
        </p:blipFill>
        <p:spPr bwMode="auto">
          <a:xfrm>
            <a:off x="2895600" y="2133601"/>
            <a:ext cx="6438717" cy="4116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1" name="TextBox 10"/>
              <p:cNvSpPr txBox="1"/>
              <p:nvPr/>
            </p:nvSpPr>
            <p:spPr>
              <a:xfrm>
                <a:off x="2124683" y="3563481"/>
                <a:ext cx="7709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124683" y="3563481"/>
                <a:ext cx="770917" cy="276999"/>
              </a:xfrm>
              <a:prstGeom prst="rect">
                <a:avLst/>
              </a:prstGeom>
              <a:blipFill>
                <a:blip r:embed="rId5"/>
                <a:stretch>
                  <a:fillRect l="-7143" t="-4444" r="-11111" b="-35556"/>
                </a:stretch>
              </a:blipFill>
            </p:spPr>
            <p:txBody>
              <a:bodyPr/>
              <a:lstStyle/>
              <a:p>
                <a:r>
                  <a:rPr lang="en-US">
                    <a:noFill/>
                  </a:rPr>
                  <a:t> </a:t>
                </a:r>
              </a:p>
            </p:txBody>
          </p:sp>
        </mc:Fallback>
      </mc:AlternateContent>
      <p:sp>
        <p:nvSpPr>
          <p:cNvPr id="12" name="1 Título"/>
          <p:cNvSpPr>
            <a:spLocks noGrp="1"/>
          </p:cNvSpPr>
          <p:nvPr>
            <p:ph type="title"/>
          </p:nvPr>
        </p:nvSpPr>
        <p:spPr>
          <a:xfrm>
            <a:off x="296090" y="23018"/>
            <a:ext cx="11982995" cy="1325563"/>
          </a:xfrm>
        </p:spPr>
        <p:txBody>
          <a:bodyPr>
            <a:normAutofit/>
          </a:bodyPr>
          <a:lstStyle/>
          <a:p>
            <a:pPr algn="ctr"/>
            <a:r>
              <a:rPr lang="en-US" dirty="0">
                <a:solidFill>
                  <a:schemeClr val="accent4">
                    <a:lumMod val="60000"/>
                    <a:lumOff val="40000"/>
                  </a:schemeClr>
                </a:solidFill>
                <a:latin typeface="Goudy Stout" panose="0202090407030B020401" pitchFamily="18" charset="0"/>
              </a:rPr>
              <a:t>A BAYESIAN VIEW</a:t>
            </a:r>
          </a:p>
        </p:txBody>
      </p:sp>
      <p:grpSp>
        <p:nvGrpSpPr>
          <p:cNvPr id="3" name="Group 2"/>
          <p:cNvGrpSpPr/>
          <p:nvPr/>
        </p:nvGrpSpPr>
        <p:grpSpPr>
          <a:xfrm>
            <a:off x="4909551" y="2098350"/>
            <a:ext cx="6246528" cy="1858395"/>
            <a:chOff x="4909551" y="2098350"/>
            <a:chExt cx="6246528" cy="1858395"/>
          </a:xfrm>
        </p:grpSpPr>
        <p:cxnSp>
          <p:nvCxnSpPr>
            <p:cNvPr id="5" name="Straight Arrow Connector 4"/>
            <p:cNvCxnSpPr/>
            <p:nvPr/>
          </p:nvCxnSpPr>
          <p:spPr>
            <a:xfrm flipV="1">
              <a:off x="4909551" y="2375349"/>
              <a:ext cx="2536521" cy="15813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96744" y="2098350"/>
              <a:ext cx="3659335" cy="369332"/>
            </a:xfrm>
            <a:prstGeom prst="rect">
              <a:avLst/>
            </a:prstGeom>
            <a:noFill/>
          </p:spPr>
          <p:txBody>
            <a:bodyPr wrap="none" rtlCol="0">
              <a:spAutoFit/>
            </a:bodyPr>
            <a:lstStyle/>
            <a:p>
              <a:r>
                <a:rPr lang="en-US" b="1" dirty="0">
                  <a:latin typeface="Arial Black" panose="020B0A04020102020204" pitchFamily="34" charset="0"/>
                </a:rPr>
                <a:t>The area does not add to 1!</a:t>
              </a:r>
            </a:p>
          </p:txBody>
        </p:sp>
      </p:grpSp>
      <p:grpSp>
        <p:nvGrpSpPr>
          <p:cNvPr id="4" name="Group 3"/>
          <p:cNvGrpSpPr/>
          <p:nvPr/>
        </p:nvGrpSpPr>
        <p:grpSpPr>
          <a:xfrm>
            <a:off x="6616744" y="5103674"/>
            <a:ext cx="4985488" cy="1754326"/>
            <a:chOff x="6616744" y="5103674"/>
            <a:chExt cx="4985488" cy="1754326"/>
          </a:xfrm>
        </p:grpSpPr>
        <p:cxnSp>
          <p:nvCxnSpPr>
            <p:cNvPr id="7" name="Straight Arrow Connector 6"/>
            <p:cNvCxnSpPr/>
            <p:nvPr/>
          </p:nvCxnSpPr>
          <p:spPr>
            <a:xfrm>
              <a:off x="6616744" y="6146094"/>
              <a:ext cx="2414392" cy="2818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191442" y="5103674"/>
              <a:ext cx="2410790" cy="1754326"/>
            </a:xfrm>
            <a:prstGeom prst="rect">
              <a:avLst/>
            </a:prstGeom>
            <a:noFill/>
          </p:spPr>
          <p:txBody>
            <a:bodyPr wrap="square" rtlCol="0">
              <a:spAutoFit/>
            </a:bodyPr>
            <a:lstStyle/>
            <a:p>
              <a:pPr algn="ctr"/>
              <a:r>
                <a:rPr lang="en-US" b="1" dirty="0">
                  <a:latin typeface="Arial Black" panose="020B0A04020102020204" pitchFamily="34" charset="0"/>
                </a:rPr>
                <a:t>What if we knew from previous experiences that some values are more likely than others?</a:t>
              </a:r>
            </a:p>
          </p:txBody>
        </p:sp>
      </p:grpSp>
      <mc:AlternateContent xmlns:mc="http://schemas.openxmlformats.org/markup-compatibility/2006" xmlns:a14="http://schemas.microsoft.com/office/drawing/2010/main">
        <mc:Choice Requires="a14">
          <p:sp>
            <p:nvSpPr>
              <p:cNvPr id="2" name="TextBox 1"/>
              <p:cNvSpPr txBox="1"/>
              <p:nvPr/>
            </p:nvSpPr>
            <p:spPr>
              <a:xfrm>
                <a:off x="7434680" y="915950"/>
                <a:ext cx="4455259" cy="1106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𝐸</m:t>
                      </m:r>
                      <m:d>
                        <m:dPr>
                          <m:ctrlPr>
                            <a:rPr lang="en-US" sz="3200" b="0" i="1" smtClean="0">
                              <a:latin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ea typeface="Cambria Math" panose="02040503050406030204" pitchFamily="18" charset="0"/>
                        </a:rPr>
                        <m:t>=</m:t>
                      </m:r>
                      <m:nary>
                        <m:naryPr>
                          <m:ctrlPr>
                            <a:rPr lang="en-US" sz="3200" b="0" i="1" smtClean="0">
                              <a:latin typeface="Cambria Math" panose="02040503050406030204" pitchFamily="18" charset="0"/>
                              <a:ea typeface="Cambria Math" panose="02040503050406030204" pitchFamily="18" charset="0"/>
                            </a:rPr>
                          </m:ctrlPr>
                        </m:naryPr>
                        <m:sub>
                          <m:r>
                            <m:rPr>
                              <m:brk m:alnAt="23"/>
                            </m:rPr>
                            <a:rPr lang="en-US" sz="3200" b="0" i="1" smtClean="0">
                              <a:latin typeface="Cambria Math" panose="02040503050406030204" pitchFamily="18" charset="0"/>
                              <a:ea typeface="Cambria Math" panose="02040503050406030204" pitchFamily="18" charset="0"/>
                            </a:rPr>
                            <m:t>0</m:t>
                          </m:r>
                        </m:sub>
                        <m:sup>
                          <m:r>
                            <a:rPr lang="en-US" sz="3200" b="0" i="1" smtClean="0">
                              <a:latin typeface="Cambria Math" panose="02040503050406030204" pitchFamily="18" charset="0"/>
                              <a:ea typeface="Cambria Math" panose="02040503050406030204" pitchFamily="18" charset="0"/>
                            </a:rPr>
                            <m:t>1</m:t>
                          </m:r>
                        </m:sup>
                        <m:e>
                          <m:r>
                            <a:rPr lang="en-US" sz="3200" b="0" i="1" smtClean="0">
                              <a:latin typeface="Cambria Math" panose="02040503050406030204" pitchFamily="18" charset="0"/>
                              <a:ea typeface="Cambria Math" panose="02040503050406030204" pitchFamily="18" charset="0"/>
                            </a:rPr>
                            <m:t>𝑃</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𝐷</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𝜃</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𝑑</m:t>
                          </m:r>
                          <m:r>
                            <a:rPr lang="en-US" sz="3200" b="0" i="1" smtClean="0">
                              <a:latin typeface="Cambria Math" panose="02040503050406030204" pitchFamily="18" charset="0"/>
                              <a:ea typeface="Cambria Math" panose="02040503050406030204" pitchFamily="18" charset="0"/>
                            </a:rPr>
                            <m:t>𝜃</m:t>
                          </m:r>
                        </m:e>
                      </m:nary>
                    </m:oMath>
                  </m:oMathPara>
                </a14:m>
                <a:endParaRPr 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7434680" y="915950"/>
                <a:ext cx="4455259" cy="110620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45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086" t="16873" r="7287" b="13953"/>
          <a:stretch/>
        </p:blipFill>
        <p:spPr>
          <a:xfrm>
            <a:off x="1005532" y="1628776"/>
            <a:ext cx="10228521" cy="4594223"/>
          </a:xfrm>
          <a:prstGeom prst="rect">
            <a:avLst/>
          </a:prstGeom>
        </p:spPr>
      </p:pic>
      <p:pic>
        <p:nvPicPr>
          <p:cNvPr id="44035" name="Picture 3" descr="C:\OSCARLAO\x_correcamins8o.gif"/>
          <p:cNvPicPr>
            <a:picLocks noChangeAspect="1" noChangeArrowheads="1" noCrop="1"/>
          </p:cNvPicPr>
          <p:nvPr/>
        </p:nvPicPr>
        <p:blipFill>
          <a:blip r:embed="rId3" cstate="print"/>
          <a:srcRect/>
          <a:stretch>
            <a:fillRect/>
          </a:stretch>
        </p:blipFill>
        <p:spPr bwMode="auto">
          <a:xfrm>
            <a:off x="3987800" y="3989687"/>
            <a:ext cx="4673600" cy="2219325"/>
          </a:xfrm>
          <a:prstGeom prst="rect">
            <a:avLst/>
          </a:prstGeom>
          <a:noFill/>
          <a:ln w="9525">
            <a:noFill/>
            <a:miter lim="800000"/>
            <a:headEnd/>
            <a:tailEnd/>
          </a:ln>
        </p:spPr>
      </p:pic>
      <p:sp>
        <p:nvSpPr>
          <p:cNvPr id="44036" name="Rectangle 4"/>
          <p:cNvSpPr>
            <a:spLocks noChangeArrowheads="1"/>
          </p:cNvSpPr>
          <p:nvPr/>
        </p:nvSpPr>
        <p:spPr bwMode="auto">
          <a:xfrm>
            <a:off x="-101600" y="156577"/>
            <a:ext cx="12192000" cy="1323975"/>
          </a:xfrm>
          <a:prstGeom prst="rect">
            <a:avLst/>
          </a:prstGeom>
          <a:noFill/>
          <a:ln w="9525">
            <a:noFill/>
            <a:miter lim="800000"/>
            <a:headEnd/>
            <a:tailEnd/>
          </a:ln>
        </p:spPr>
        <p:txBody>
          <a:bodyPr>
            <a:spAutoFit/>
          </a:bodyPr>
          <a:lstStyle/>
          <a:p>
            <a:pPr algn="ctr">
              <a:spcBef>
                <a:spcPct val="50000"/>
              </a:spcBef>
            </a:pPr>
            <a:r>
              <a:rPr lang="it-IT" sz="8000" dirty="0">
                <a:latin typeface="Monotype Corsiva" pitchFamily="66" charset="0"/>
              </a:rPr>
              <a:t>Thank you very much!</a:t>
            </a:r>
          </a:p>
        </p:txBody>
      </p:sp>
      <p:sp>
        <p:nvSpPr>
          <p:cNvPr id="44037" name="TextBox 4"/>
          <p:cNvSpPr txBox="1">
            <a:spLocks noChangeArrowheads="1"/>
          </p:cNvSpPr>
          <p:nvPr/>
        </p:nvSpPr>
        <p:spPr bwMode="auto">
          <a:xfrm>
            <a:off x="9461594" y="6519446"/>
            <a:ext cx="2274918" cy="338554"/>
          </a:xfrm>
          <a:prstGeom prst="rect">
            <a:avLst/>
          </a:prstGeom>
          <a:noFill/>
          <a:ln w="9525">
            <a:noFill/>
            <a:miter lim="800000"/>
            <a:headEnd/>
            <a:tailEnd/>
          </a:ln>
        </p:spPr>
        <p:txBody>
          <a:bodyPr wrap="none">
            <a:spAutoFit/>
          </a:bodyPr>
          <a:lstStyle/>
          <a:p>
            <a:r>
              <a:rPr lang="en-US" sz="1600" dirty="0">
                <a:latin typeface="Calibri" pitchFamily="34" charset="0"/>
              </a:rPr>
              <a:t>oscar.lao@ibe.upf-csic.es</a:t>
            </a:r>
          </a:p>
        </p:txBody>
      </p:sp>
    </p:spTree>
    <p:extLst>
      <p:ext uri="{BB962C8B-B14F-4D97-AF65-F5344CB8AC3E}">
        <p14:creationId xmlns:p14="http://schemas.microsoft.com/office/powerpoint/2010/main" val="23486546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CDA82D05A17C4A9E74EDFE2DFA803B" ma:contentTypeVersion="12" ma:contentTypeDescription="Create a new document." ma:contentTypeScope="" ma:versionID="e09a59fbf9e1120ac389824dfbb12160">
  <xsd:schema xmlns:xsd="http://www.w3.org/2001/XMLSchema" xmlns:xs="http://www.w3.org/2001/XMLSchema" xmlns:p="http://schemas.microsoft.com/office/2006/metadata/properties" xmlns:ns3="c5c66c44-0d30-40ea-afbe-9717125ff323" xmlns:ns4="777af067-f2a6-4f58-996d-9e1befcfd23b" targetNamespace="http://schemas.microsoft.com/office/2006/metadata/properties" ma:root="true" ma:fieldsID="ef19d619f9ee30df02cb0c7ebc5ad53e" ns3:_="" ns4:_="">
    <xsd:import namespace="c5c66c44-0d30-40ea-afbe-9717125ff323"/>
    <xsd:import namespace="777af067-f2a6-4f58-996d-9e1befcfd23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c66c44-0d30-40ea-afbe-9717125ff3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7af067-f2a6-4f58-996d-9e1befcfd23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17FB34-CABC-4C23-BD58-C6CC05CB5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c66c44-0d30-40ea-afbe-9717125ff323"/>
    <ds:schemaRef ds:uri="777af067-f2a6-4f58-996d-9e1befcfd2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6CAEC0-052F-45BC-80B9-9C39551C1CF4}">
  <ds:schemaRefs>
    <ds:schemaRef ds:uri="http://schemas.microsoft.com/sharepoint/v3/contenttype/forms"/>
  </ds:schemaRefs>
</ds:datastoreItem>
</file>

<file path=customXml/itemProps3.xml><?xml version="1.0" encoding="utf-8"?>
<ds:datastoreItem xmlns:ds="http://schemas.openxmlformats.org/officeDocument/2006/customXml" ds:itemID="{80A881D3-BE1D-4E9C-81DF-E6504A7A1529}">
  <ds:schemaRefs>
    <ds:schemaRef ds:uri="http://purl.org/dc/terms/"/>
    <ds:schemaRef ds:uri="http://schemas.openxmlformats.org/package/2006/metadata/core-properties"/>
    <ds:schemaRef ds:uri="http://schemas.microsoft.com/office/2006/documentManagement/types"/>
    <ds:schemaRef ds:uri="c5c66c44-0d30-40ea-afbe-9717125ff323"/>
    <ds:schemaRef ds:uri="777af067-f2a6-4f58-996d-9e1befcfd23b"/>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10729</TotalTime>
  <Words>2757</Words>
  <Application>Microsoft Office PowerPoint</Application>
  <PresentationFormat>Panorámica</PresentationFormat>
  <Paragraphs>529</Paragraphs>
  <Slides>90</Slides>
  <Notes>2</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90</vt:i4>
      </vt:variant>
    </vt:vector>
  </HeadingPairs>
  <TitlesOfParts>
    <vt:vector size="106" baseType="lpstr">
      <vt:lpstr>Arial</vt:lpstr>
      <vt:lpstr>Arial Black</vt:lpstr>
      <vt:lpstr>Calibri</vt:lpstr>
      <vt:lpstr>Calibri Light</vt:lpstr>
      <vt:lpstr>Cambria Math</vt:lpstr>
      <vt:lpstr>Consolas</vt:lpstr>
      <vt:lpstr>Courier New</vt:lpstr>
      <vt:lpstr>DIN Alternate Bold</vt:lpstr>
      <vt:lpstr>Goudy Stout</vt:lpstr>
      <vt:lpstr>Helvetica</vt:lpstr>
      <vt:lpstr>Helvetica Neue</vt:lpstr>
      <vt:lpstr>Marlett</vt:lpstr>
      <vt:lpstr>Monotype Corsiva</vt:lpstr>
      <vt:lpstr>Symbol</vt:lpstr>
      <vt:lpstr>Times New Roman</vt:lpstr>
      <vt:lpstr>Office Theme</vt:lpstr>
      <vt:lpstr>A primer on (Approximate) Bayesian (Computation)</vt:lpstr>
      <vt:lpstr>MODEL, PARAMETER(s) AND OBSERVED DATA</vt:lpstr>
      <vt:lpstr>MODEL, PARAMETER(s) AND OBSERVED DATA</vt:lpstr>
      <vt:lpstr>MODEL, PARAMETER(s) AND OBSERVED DATA</vt:lpstr>
      <vt:lpstr>A BAYESIAN VIEW</vt:lpstr>
      <vt:lpstr>A BAYESIAN VIEW</vt:lpstr>
      <vt:lpstr>A BAYESIAN VIEW</vt:lpstr>
      <vt:lpstr>A BAYESIAN VIEW</vt:lpstr>
      <vt:lpstr>A BAYESIAN VIEW</vt:lpstr>
      <vt:lpstr>A BAYESIAN VIEW</vt:lpstr>
      <vt:lpstr>A BAYESIAN VIEW</vt:lpstr>
      <vt:lpstr>A BAYESIAN VIEW</vt:lpstr>
      <vt:lpstr>A formal way of expressing it…</vt:lpstr>
      <vt:lpstr>Some extra definitions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MACHINE LEARNING</vt:lpstr>
      <vt:lpstr>MACHINE LEARNING</vt:lpstr>
      <vt:lpstr>MACHINE LEARNING</vt:lpstr>
      <vt:lpstr>The perceptron: the neuron as a model for processing information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HUMAN EVOLUTION: ANCIENT HISTORY OF ASIA</vt:lpstr>
      <vt:lpstr>HUMAN EVOLUTION: ANCIENT HISTORY OF ASIA</vt:lpstr>
      <vt:lpstr>HUMAN EVOLUTION: ANCIENT HISTORY OF ASIA</vt:lpstr>
      <vt:lpstr>HUMAN EVOLUTION: ANCIENT HISTORY OF AFRICA</vt:lpstr>
      <vt:lpstr>HUMAN EVOLUTION: ANCIENT HISTORY OF AEGEAN</vt:lpstr>
      <vt:lpstr>Presentación de PowerPoint</vt:lpstr>
      <vt:lpstr>Presentación de PowerPoint</vt:lpstr>
      <vt:lpstr>Presentación de PowerPoint</vt:lpstr>
      <vt:lpstr>Presentación de PowerPoint</vt:lpstr>
      <vt:lpstr>Presentación de PowerPoint</vt:lpstr>
      <vt:lpstr>SAMPLE DEPENDENCE</vt:lpstr>
      <vt:lpstr>SAMPLE DEPENDENCE</vt:lpstr>
      <vt:lpstr>SAMPLE DEPENDENCE</vt:lpstr>
      <vt:lpstr>SAMPLE DEPENDENCE</vt:lpstr>
      <vt:lpstr>Presentación de PowerPoint</vt:lpstr>
      <vt:lpstr>Presentación de PowerPoint</vt:lpstr>
      <vt:lpstr>GARBAGE in, GARBAGE out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primer on (Approximate) Bayesian (Computation)</dc:title>
  <dc:creator>OSCAR LAO GRUESO</dc:creator>
  <cp:lastModifiedBy>OSCAR LAO GRUESO</cp:lastModifiedBy>
  <cp:revision>55</cp:revision>
  <dcterms:created xsi:type="dcterms:W3CDTF">2022-03-30T11:14:20Z</dcterms:created>
  <dcterms:modified xsi:type="dcterms:W3CDTF">2024-07-09T10:39:51Z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0x010100DDCDA82D05A17C4A9E74EDFE2DFA803B</vt:lpwstr>
  </property>
</Properties>
</file>